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7" r:id="rId2"/>
    <p:sldId id="278" r:id="rId3"/>
    <p:sldId id="279" r:id="rId4"/>
    <p:sldId id="300" r:id="rId5"/>
    <p:sldId id="301" r:id="rId6"/>
    <p:sldId id="302" r:id="rId7"/>
    <p:sldId id="318" r:id="rId8"/>
    <p:sldId id="319" r:id="rId9"/>
    <p:sldId id="320" r:id="rId10"/>
    <p:sldId id="303" r:id="rId11"/>
    <p:sldId id="310" r:id="rId12"/>
    <p:sldId id="312" r:id="rId13"/>
    <p:sldId id="314" r:id="rId14"/>
    <p:sldId id="313" r:id="rId15"/>
    <p:sldId id="311" r:id="rId16"/>
    <p:sldId id="315" r:id="rId17"/>
    <p:sldId id="316" r:id="rId18"/>
    <p:sldId id="317" r:id="rId19"/>
  </p:sldIdLst>
  <p:sldSz cx="9144000" cy="6858000" type="screen4x3"/>
  <p:notesSz cx="6669088" cy="9775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zzie Cass-Maran" initials="LCM" lastIdx="2" clrIdx="0"/>
  <p:cmAuthor id="1" name="Neil Allison" initials="N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61759" autoAdjust="0"/>
  </p:normalViewPr>
  <p:slideViewPr>
    <p:cSldViewPr>
      <p:cViewPr varScale="1">
        <p:scale>
          <a:sx n="82" d="100"/>
          <a:sy n="82" d="100"/>
        </p:scale>
        <p:origin x="22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215.149.167\euadmin\projects\WDP\secure\SES%20Comms%20Project\Staff\Top%20tasks%20long%20nec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215.149.167\euadmin\projects\WDP\secure\SES%20Comms%20Project\Staff\SEO\Staff%20site%20search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29.215.149.167\euadmin\projects\WDP\secure\SES%20Comms%20Project\Staff\SEO\Staff%20site%20search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votes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Sheet1!$A$2:$A$27</c:f>
              <c:strCache>
                <c:ptCount val="26"/>
                <c:pt idx="0">
                  <c:v>Special circumstances</c:v>
                </c:pt>
                <c:pt idx="1">
                  <c:v>Stress/anxiety support</c:v>
                </c:pt>
                <c:pt idx="2">
                  <c:v>Interruption of study</c:v>
                </c:pt>
                <c:pt idx="3">
                  <c:v>Coursework extensions</c:v>
                </c:pt>
                <c:pt idx="4">
                  <c:v>Mental health support</c:v>
                </c:pt>
                <c:pt idx="5">
                  <c:v>Course failure</c:v>
                </c:pt>
                <c:pt idx="6">
                  <c:v>Late submissions</c:v>
                </c:pt>
                <c:pt idx="7">
                  <c:v>Student attendance</c:v>
                </c:pt>
                <c:pt idx="8">
                  <c:v>Attendance monitoring</c:v>
                </c:pt>
                <c:pt idx="9">
                  <c:v>Course change requests (module)</c:v>
                </c:pt>
                <c:pt idx="10">
                  <c:v>Degree programme changes</c:v>
                </c:pt>
                <c:pt idx="11">
                  <c:v>Course change requests (timescale)</c:v>
                </c:pt>
                <c:pt idx="12">
                  <c:v>Confidential concerns</c:v>
                </c:pt>
                <c:pt idx="13">
                  <c:v>Student behaviour</c:v>
                </c:pt>
                <c:pt idx="14">
                  <c:v>Couselling service referrals</c:v>
                </c:pt>
                <c:pt idx="15">
                  <c:v>SSO appointments</c:v>
                </c:pt>
                <c:pt idx="16">
                  <c:v>Extra support</c:v>
                </c:pt>
                <c:pt idx="17">
                  <c:v>Student complaints (staff) </c:v>
                </c:pt>
                <c:pt idx="18">
                  <c:v>Accommodation queries</c:v>
                </c:pt>
                <c:pt idx="19">
                  <c:v>International exchanges requirements</c:v>
                </c:pt>
                <c:pt idx="20">
                  <c:v>Erasmus exchanges</c:v>
                </c:pt>
                <c:pt idx="21">
                  <c:v>Disability service referrals</c:v>
                </c:pt>
                <c:pt idx="22">
                  <c:v>Student complaints(exams)</c:v>
                </c:pt>
                <c:pt idx="23">
                  <c:v>Mental health policy</c:v>
                </c:pt>
                <c:pt idx="24">
                  <c:v>Mini-census sign in</c:v>
                </c:pt>
                <c:pt idx="25">
                  <c:v>Fee payment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30</c:v>
                </c:pt>
                <c:pt idx="1">
                  <c:v>22</c:v>
                </c:pt>
                <c:pt idx="2">
                  <c:v>13</c:v>
                </c:pt>
                <c:pt idx="3">
                  <c:v>11</c:v>
                </c:pt>
                <c:pt idx="4">
                  <c:v>11</c:v>
                </c:pt>
                <c:pt idx="5">
                  <c:v>8</c:v>
                </c:pt>
                <c:pt idx="6">
                  <c:v>8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6582000"/>
        <c:axId val="315550408"/>
      </c:lineChart>
      <c:catAx>
        <c:axId val="26658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550408"/>
        <c:crosses val="autoZero"/>
        <c:auto val="1"/>
        <c:lblAlgn val="ctr"/>
        <c:lblOffset val="100"/>
        <c:noMultiLvlLbl val="0"/>
      </c:catAx>
      <c:valAx>
        <c:axId val="31555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58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'Staff-student service'!$B$1</c:f>
              <c:strCache>
                <c:ptCount val="1"/>
                <c:pt idx="0">
                  <c:v>Total Unique Searches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'Staff-student service'!$B$2:$B$292</c:f>
              <c:numCache>
                <c:formatCode>General</c:formatCode>
                <c:ptCount val="291"/>
                <c:pt idx="0">
                  <c:v>2719</c:v>
                </c:pt>
                <c:pt idx="1">
                  <c:v>2645</c:v>
                </c:pt>
                <c:pt idx="2">
                  <c:v>2645</c:v>
                </c:pt>
                <c:pt idx="3">
                  <c:v>2572</c:v>
                </c:pt>
                <c:pt idx="4">
                  <c:v>2425</c:v>
                </c:pt>
                <c:pt idx="5">
                  <c:v>2278</c:v>
                </c:pt>
                <c:pt idx="6">
                  <c:v>1764</c:v>
                </c:pt>
                <c:pt idx="7">
                  <c:v>1764</c:v>
                </c:pt>
                <c:pt idx="8">
                  <c:v>1543</c:v>
                </c:pt>
                <c:pt idx="9">
                  <c:v>1543</c:v>
                </c:pt>
                <c:pt idx="10">
                  <c:v>1470</c:v>
                </c:pt>
                <c:pt idx="11">
                  <c:v>1470</c:v>
                </c:pt>
                <c:pt idx="12">
                  <c:v>1396</c:v>
                </c:pt>
                <c:pt idx="13">
                  <c:v>1396</c:v>
                </c:pt>
                <c:pt idx="14">
                  <c:v>1323</c:v>
                </c:pt>
                <c:pt idx="15">
                  <c:v>1323</c:v>
                </c:pt>
                <c:pt idx="16">
                  <c:v>1249</c:v>
                </c:pt>
                <c:pt idx="17">
                  <c:v>1249</c:v>
                </c:pt>
                <c:pt idx="18">
                  <c:v>1176</c:v>
                </c:pt>
                <c:pt idx="19">
                  <c:v>1176</c:v>
                </c:pt>
                <c:pt idx="20">
                  <c:v>1176</c:v>
                </c:pt>
                <c:pt idx="21">
                  <c:v>1102</c:v>
                </c:pt>
                <c:pt idx="22">
                  <c:v>1029</c:v>
                </c:pt>
                <c:pt idx="23">
                  <c:v>1029</c:v>
                </c:pt>
                <c:pt idx="24">
                  <c:v>1029</c:v>
                </c:pt>
                <c:pt idx="25">
                  <c:v>955</c:v>
                </c:pt>
                <c:pt idx="26">
                  <c:v>955</c:v>
                </c:pt>
                <c:pt idx="27">
                  <c:v>955</c:v>
                </c:pt>
                <c:pt idx="28">
                  <c:v>955</c:v>
                </c:pt>
                <c:pt idx="29">
                  <c:v>955</c:v>
                </c:pt>
                <c:pt idx="30">
                  <c:v>882</c:v>
                </c:pt>
                <c:pt idx="31">
                  <c:v>882</c:v>
                </c:pt>
                <c:pt idx="32">
                  <c:v>882</c:v>
                </c:pt>
                <c:pt idx="33">
                  <c:v>882</c:v>
                </c:pt>
                <c:pt idx="34">
                  <c:v>882</c:v>
                </c:pt>
                <c:pt idx="35">
                  <c:v>808</c:v>
                </c:pt>
                <c:pt idx="36">
                  <c:v>808</c:v>
                </c:pt>
                <c:pt idx="37">
                  <c:v>808</c:v>
                </c:pt>
                <c:pt idx="38">
                  <c:v>808</c:v>
                </c:pt>
                <c:pt idx="39">
                  <c:v>808</c:v>
                </c:pt>
                <c:pt idx="40">
                  <c:v>735</c:v>
                </c:pt>
                <c:pt idx="41">
                  <c:v>735</c:v>
                </c:pt>
                <c:pt idx="42">
                  <c:v>735</c:v>
                </c:pt>
                <c:pt idx="43">
                  <c:v>735</c:v>
                </c:pt>
                <c:pt idx="44">
                  <c:v>735</c:v>
                </c:pt>
                <c:pt idx="45">
                  <c:v>661</c:v>
                </c:pt>
                <c:pt idx="46">
                  <c:v>661</c:v>
                </c:pt>
                <c:pt idx="47">
                  <c:v>661</c:v>
                </c:pt>
                <c:pt idx="48">
                  <c:v>661</c:v>
                </c:pt>
                <c:pt idx="49">
                  <c:v>661</c:v>
                </c:pt>
                <c:pt idx="50">
                  <c:v>661</c:v>
                </c:pt>
                <c:pt idx="51">
                  <c:v>588</c:v>
                </c:pt>
                <c:pt idx="52">
                  <c:v>588</c:v>
                </c:pt>
                <c:pt idx="53">
                  <c:v>588</c:v>
                </c:pt>
                <c:pt idx="54">
                  <c:v>588</c:v>
                </c:pt>
                <c:pt idx="55">
                  <c:v>588</c:v>
                </c:pt>
                <c:pt idx="56">
                  <c:v>588</c:v>
                </c:pt>
                <c:pt idx="57">
                  <c:v>588</c:v>
                </c:pt>
                <c:pt idx="58">
                  <c:v>588</c:v>
                </c:pt>
                <c:pt idx="59">
                  <c:v>588</c:v>
                </c:pt>
                <c:pt idx="60">
                  <c:v>588</c:v>
                </c:pt>
                <c:pt idx="61">
                  <c:v>588</c:v>
                </c:pt>
                <c:pt idx="62">
                  <c:v>588</c:v>
                </c:pt>
                <c:pt idx="63">
                  <c:v>514</c:v>
                </c:pt>
                <c:pt idx="64">
                  <c:v>514</c:v>
                </c:pt>
                <c:pt idx="65">
                  <c:v>514</c:v>
                </c:pt>
                <c:pt idx="66">
                  <c:v>514</c:v>
                </c:pt>
                <c:pt idx="67">
                  <c:v>514</c:v>
                </c:pt>
                <c:pt idx="68">
                  <c:v>514</c:v>
                </c:pt>
                <c:pt idx="69">
                  <c:v>514</c:v>
                </c:pt>
                <c:pt idx="70">
                  <c:v>514</c:v>
                </c:pt>
                <c:pt idx="71">
                  <c:v>514</c:v>
                </c:pt>
                <c:pt idx="72">
                  <c:v>514</c:v>
                </c:pt>
                <c:pt idx="73">
                  <c:v>514</c:v>
                </c:pt>
                <c:pt idx="74">
                  <c:v>514</c:v>
                </c:pt>
                <c:pt idx="75">
                  <c:v>514</c:v>
                </c:pt>
                <c:pt idx="76">
                  <c:v>514</c:v>
                </c:pt>
                <c:pt idx="77">
                  <c:v>514</c:v>
                </c:pt>
                <c:pt idx="78">
                  <c:v>441</c:v>
                </c:pt>
                <c:pt idx="79">
                  <c:v>441</c:v>
                </c:pt>
                <c:pt idx="80">
                  <c:v>441</c:v>
                </c:pt>
                <c:pt idx="81">
                  <c:v>441</c:v>
                </c:pt>
                <c:pt idx="82">
                  <c:v>441</c:v>
                </c:pt>
                <c:pt idx="83">
                  <c:v>441</c:v>
                </c:pt>
                <c:pt idx="84">
                  <c:v>441</c:v>
                </c:pt>
                <c:pt idx="85">
                  <c:v>441</c:v>
                </c:pt>
                <c:pt idx="86">
                  <c:v>441</c:v>
                </c:pt>
                <c:pt idx="87">
                  <c:v>441</c:v>
                </c:pt>
                <c:pt idx="88">
                  <c:v>441</c:v>
                </c:pt>
                <c:pt idx="89">
                  <c:v>441</c:v>
                </c:pt>
                <c:pt idx="90">
                  <c:v>441</c:v>
                </c:pt>
                <c:pt idx="91">
                  <c:v>441</c:v>
                </c:pt>
                <c:pt idx="92">
                  <c:v>441</c:v>
                </c:pt>
                <c:pt idx="93">
                  <c:v>441</c:v>
                </c:pt>
                <c:pt idx="94">
                  <c:v>441</c:v>
                </c:pt>
                <c:pt idx="95">
                  <c:v>441</c:v>
                </c:pt>
                <c:pt idx="96">
                  <c:v>441</c:v>
                </c:pt>
                <c:pt idx="97">
                  <c:v>441</c:v>
                </c:pt>
                <c:pt idx="98">
                  <c:v>441</c:v>
                </c:pt>
                <c:pt idx="99">
                  <c:v>441</c:v>
                </c:pt>
                <c:pt idx="100">
                  <c:v>441</c:v>
                </c:pt>
                <c:pt idx="101">
                  <c:v>441</c:v>
                </c:pt>
                <c:pt idx="102">
                  <c:v>441</c:v>
                </c:pt>
                <c:pt idx="103">
                  <c:v>441</c:v>
                </c:pt>
                <c:pt idx="104">
                  <c:v>441</c:v>
                </c:pt>
                <c:pt idx="105">
                  <c:v>441</c:v>
                </c:pt>
                <c:pt idx="106">
                  <c:v>441</c:v>
                </c:pt>
                <c:pt idx="107">
                  <c:v>441</c:v>
                </c:pt>
                <c:pt idx="108">
                  <c:v>367</c:v>
                </c:pt>
                <c:pt idx="109">
                  <c:v>367</c:v>
                </c:pt>
                <c:pt idx="110">
                  <c:v>367</c:v>
                </c:pt>
                <c:pt idx="111">
                  <c:v>367</c:v>
                </c:pt>
                <c:pt idx="112">
                  <c:v>367</c:v>
                </c:pt>
                <c:pt idx="113">
                  <c:v>367</c:v>
                </c:pt>
                <c:pt idx="114">
                  <c:v>367</c:v>
                </c:pt>
                <c:pt idx="115">
                  <c:v>367</c:v>
                </c:pt>
                <c:pt idx="116">
                  <c:v>367</c:v>
                </c:pt>
                <c:pt idx="117">
                  <c:v>367</c:v>
                </c:pt>
                <c:pt idx="118">
                  <c:v>367</c:v>
                </c:pt>
                <c:pt idx="119">
                  <c:v>367</c:v>
                </c:pt>
                <c:pt idx="120">
                  <c:v>367</c:v>
                </c:pt>
                <c:pt idx="121">
                  <c:v>367</c:v>
                </c:pt>
                <c:pt idx="122">
                  <c:v>367</c:v>
                </c:pt>
                <c:pt idx="123">
                  <c:v>367</c:v>
                </c:pt>
                <c:pt idx="124">
                  <c:v>367</c:v>
                </c:pt>
                <c:pt idx="125">
                  <c:v>367</c:v>
                </c:pt>
                <c:pt idx="126">
                  <c:v>367</c:v>
                </c:pt>
                <c:pt idx="127">
                  <c:v>294</c:v>
                </c:pt>
                <c:pt idx="128">
                  <c:v>294</c:v>
                </c:pt>
                <c:pt idx="129">
                  <c:v>294</c:v>
                </c:pt>
                <c:pt idx="130">
                  <c:v>294</c:v>
                </c:pt>
                <c:pt idx="131">
                  <c:v>294</c:v>
                </c:pt>
                <c:pt idx="132">
                  <c:v>294</c:v>
                </c:pt>
                <c:pt idx="133">
                  <c:v>294</c:v>
                </c:pt>
                <c:pt idx="134">
                  <c:v>294</c:v>
                </c:pt>
                <c:pt idx="135">
                  <c:v>294</c:v>
                </c:pt>
                <c:pt idx="136">
                  <c:v>294</c:v>
                </c:pt>
                <c:pt idx="137">
                  <c:v>294</c:v>
                </c:pt>
                <c:pt idx="138">
                  <c:v>294</c:v>
                </c:pt>
                <c:pt idx="139">
                  <c:v>294</c:v>
                </c:pt>
                <c:pt idx="140">
                  <c:v>294</c:v>
                </c:pt>
                <c:pt idx="141">
                  <c:v>294</c:v>
                </c:pt>
                <c:pt idx="142">
                  <c:v>294</c:v>
                </c:pt>
                <c:pt idx="143">
                  <c:v>294</c:v>
                </c:pt>
                <c:pt idx="144">
                  <c:v>294</c:v>
                </c:pt>
                <c:pt idx="145">
                  <c:v>294</c:v>
                </c:pt>
                <c:pt idx="146">
                  <c:v>294</c:v>
                </c:pt>
                <c:pt idx="147">
                  <c:v>294</c:v>
                </c:pt>
                <c:pt idx="148">
                  <c:v>294</c:v>
                </c:pt>
                <c:pt idx="149">
                  <c:v>294</c:v>
                </c:pt>
                <c:pt idx="150">
                  <c:v>294</c:v>
                </c:pt>
                <c:pt idx="151">
                  <c:v>294</c:v>
                </c:pt>
                <c:pt idx="152">
                  <c:v>294</c:v>
                </c:pt>
                <c:pt idx="153">
                  <c:v>294</c:v>
                </c:pt>
                <c:pt idx="154">
                  <c:v>294</c:v>
                </c:pt>
                <c:pt idx="155">
                  <c:v>294</c:v>
                </c:pt>
                <c:pt idx="156">
                  <c:v>294</c:v>
                </c:pt>
                <c:pt idx="157">
                  <c:v>294</c:v>
                </c:pt>
                <c:pt idx="158">
                  <c:v>294</c:v>
                </c:pt>
                <c:pt idx="159">
                  <c:v>294</c:v>
                </c:pt>
                <c:pt idx="160">
                  <c:v>294</c:v>
                </c:pt>
                <c:pt idx="161">
                  <c:v>294</c:v>
                </c:pt>
                <c:pt idx="162">
                  <c:v>294</c:v>
                </c:pt>
                <c:pt idx="163">
                  <c:v>294</c:v>
                </c:pt>
                <c:pt idx="164">
                  <c:v>294</c:v>
                </c:pt>
                <c:pt idx="165">
                  <c:v>294</c:v>
                </c:pt>
                <c:pt idx="166">
                  <c:v>294</c:v>
                </c:pt>
                <c:pt idx="167">
                  <c:v>294</c:v>
                </c:pt>
                <c:pt idx="168">
                  <c:v>294</c:v>
                </c:pt>
                <c:pt idx="169">
                  <c:v>294</c:v>
                </c:pt>
                <c:pt idx="170">
                  <c:v>220</c:v>
                </c:pt>
                <c:pt idx="171">
                  <c:v>220</c:v>
                </c:pt>
                <c:pt idx="172">
                  <c:v>220</c:v>
                </c:pt>
                <c:pt idx="173">
                  <c:v>220</c:v>
                </c:pt>
                <c:pt idx="174">
                  <c:v>220</c:v>
                </c:pt>
                <c:pt idx="175">
                  <c:v>220</c:v>
                </c:pt>
                <c:pt idx="176">
                  <c:v>220</c:v>
                </c:pt>
                <c:pt idx="177">
                  <c:v>220</c:v>
                </c:pt>
                <c:pt idx="178">
                  <c:v>220</c:v>
                </c:pt>
                <c:pt idx="179">
                  <c:v>220</c:v>
                </c:pt>
                <c:pt idx="180">
                  <c:v>220</c:v>
                </c:pt>
                <c:pt idx="181">
                  <c:v>220</c:v>
                </c:pt>
                <c:pt idx="182">
                  <c:v>220</c:v>
                </c:pt>
                <c:pt idx="183">
                  <c:v>220</c:v>
                </c:pt>
                <c:pt idx="184">
                  <c:v>220</c:v>
                </c:pt>
                <c:pt idx="185">
                  <c:v>220</c:v>
                </c:pt>
                <c:pt idx="186">
                  <c:v>220</c:v>
                </c:pt>
                <c:pt idx="187">
                  <c:v>220</c:v>
                </c:pt>
                <c:pt idx="188">
                  <c:v>220</c:v>
                </c:pt>
                <c:pt idx="189">
                  <c:v>220</c:v>
                </c:pt>
                <c:pt idx="190">
                  <c:v>220</c:v>
                </c:pt>
                <c:pt idx="191">
                  <c:v>220</c:v>
                </c:pt>
                <c:pt idx="192">
                  <c:v>220</c:v>
                </c:pt>
                <c:pt idx="193">
                  <c:v>220</c:v>
                </c:pt>
                <c:pt idx="194">
                  <c:v>220</c:v>
                </c:pt>
                <c:pt idx="195">
                  <c:v>220</c:v>
                </c:pt>
                <c:pt idx="196">
                  <c:v>220</c:v>
                </c:pt>
                <c:pt idx="197">
                  <c:v>220</c:v>
                </c:pt>
                <c:pt idx="198">
                  <c:v>220</c:v>
                </c:pt>
                <c:pt idx="199">
                  <c:v>220</c:v>
                </c:pt>
                <c:pt idx="200">
                  <c:v>220</c:v>
                </c:pt>
                <c:pt idx="201">
                  <c:v>220</c:v>
                </c:pt>
                <c:pt idx="202">
                  <c:v>220</c:v>
                </c:pt>
                <c:pt idx="203">
                  <c:v>220</c:v>
                </c:pt>
                <c:pt idx="204">
                  <c:v>220</c:v>
                </c:pt>
                <c:pt idx="205">
                  <c:v>220</c:v>
                </c:pt>
                <c:pt idx="206">
                  <c:v>220</c:v>
                </c:pt>
                <c:pt idx="207">
                  <c:v>220</c:v>
                </c:pt>
                <c:pt idx="208">
                  <c:v>220</c:v>
                </c:pt>
                <c:pt idx="209">
                  <c:v>220</c:v>
                </c:pt>
                <c:pt idx="210">
                  <c:v>220</c:v>
                </c:pt>
                <c:pt idx="211">
                  <c:v>220</c:v>
                </c:pt>
                <c:pt idx="212">
                  <c:v>220</c:v>
                </c:pt>
                <c:pt idx="213">
                  <c:v>220</c:v>
                </c:pt>
                <c:pt idx="214">
                  <c:v>220</c:v>
                </c:pt>
                <c:pt idx="215">
                  <c:v>220</c:v>
                </c:pt>
                <c:pt idx="216">
                  <c:v>220</c:v>
                </c:pt>
                <c:pt idx="217">
                  <c:v>220</c:v>
                </c:pt>
                <c:pt idx="218">
                  <c:v>220</c:v>
                </c:pt>
                <c:pt idx="219">
                  <c:v>220</c:v>
                </c:pt>
                <c:pt idx="220">
                  <c:v>220</c:v>
                </c:pt>
                <c:pt idx="221">
                  <c:v>220</c:v>
                </c:pt>
                <c:pt idx="222">
                  <c:v>220</c:v>
                </c:pt>
                <c:pt idx="223">
                  <c:v>220</c:v>
                </c:pt>
                <c:pt idx="224">
                  <c:v>220</c:v>
                </c:pt>
                <c:pt idx="225">
                  <c:v>220</c:v>
                </c:pt>
                <c:pt idx="226">
                  <c:v>220</c:v>
                </c:pt>
                <c:pt idx="227">
                  <c:v>220</c:v>
                </c:pt>
                <c:pt idx="228">
                  <c:v>220</c:v>
                </c:pt>
                <c:pt idx="229">
                  <c:v>220</c:v>
                </c:pt>
                <c:pt idx="230">
                  <c:v>220</c:v>
                </c:pt>
                <c:pt idx="231">
                  <c:v>220</c:v>
                </c:pt>
                <c:pt idx="232">
                  <c:v>220</c:v>
                </c:pt>
                <c:pt idx="233">
                  <c:v>220</c:v>
                </c:pt>
                <c:pt idx="234">
                  <c:v>220</c:v>
                </c:pt>
                <c:pt idx="235">
                  <c:v>220</c:v>
                </c:pt>
                <c:pt idx="236">
                  <c:v>220</c:v>
                </c:pt>
                <c:pt idx="237">
                  <c:v>220</c:v>
                </c:pt>
                <c:pt idx="238">
                  <c:v>220</c:v>
                </c:pt>
                <c:pt idx="239">
                  <c:v>220</c:v>
                </c:pt>
                <c:pt idx="240">
                  <c:v>220</c:v>
                </c:pt>
                <c:pt idx="241">
                  <c:v>220</c:v>
                </c:pt>
                <c:pt idx="242">
                  <c:v>220</c:v>
                </c:pt>
                <c:pt idx="243">
                  <c:v>220</c:v>
                </c:pt>
                <c:pt idx="244">
                  <c:v>220</c:v>
                </c:pt>
                <c:pt idx="245">
                  <c:v>220</c:v>
                </c:pt>
                <c:pt idx="246">
                  <c:v>220</c:v>
                </c:pt>
                <c:pt idx="247">
                  <c:v>220</c:v>
                </c:pt>
                <c:pt idx="248">
                  <c:v>220</c:v>
                </c:pt>
                <c:pt idx="249">
                  <c:v>220</c:v>
                </c:pt>
                <c:pt idx="250">
                  <c:v>220</c:v>
                </c:pt>
                <c:pt idx="251">
                  <c:v>220</c:v>
                </c:pt>
                <c:pt idx="252">
                  <c:v>220</c:v>
                </c:pt>
                <c:pt idx="253">
                  <c:v>220</c:v>
                </c:pt>
                <c:pt idx="254">
                  <c:v>220</c:v>
                </c:pt>
                <c:pt idx="255">
                  <c:v>220</c:v>
                </c:pt>
                <c:pt idx="256">
                  <c:v>220</c:v>
                </c:pt>
                <c:pt idx="257">
                  <c:v>220</c:v>
                </c:pt>
                <c:pt idx="258">
                  <c:v>220</c:v>
                </c:pt>
                <c:pt idx="259">
                  <c:v>220</c:v>
                </c:pt>
                <c:pt idx="260">
                  <c:v>220</c:v>
                </c:pt>
                <c:pt idx="261">
                  <c:v>220</c:v>
                </c:pt>
                <c:pt idx="262">
                  <c:v>220</c:v>
                </c:pt>
                <c:pt idx="263">
                  <c:v>220</c:v>
                </c:pt>
                <c:pt idx="264">
                  <c:v>220</c:v>
                </c:pt>
                <c:pt idx="265">
                  <c:v>220</c:v>
                </c:pt>
                <c:pt idx="266">
                  <c:v>220</c:v>
                </c:pt>
                <c:pt idx="267">
                  <c:v>220</c:v>
                </c:pt>
                <c:pt idx="268">
                  <c:v>220</c:v>
                </c:pt>
                <c:pt idx="269">
                  <c:v>220</c:v>
                </c:pt>
                <c:pt idx="270">
                  <c:v>220</c:v>
                </c:pt>
                <c:pt idx="271">
                  <c:v>220</c:v>
                </c:pt>
                <c:pt idx="272">
                  <c:v>220</c:v>
                </c:pt>
                <c:pt idx="273">
                  <c:v>220</c:v>
                </c:pt>
                <c:pt idx="274">
                  <c:v>220</c:v>
                </c:pt>
                <c:pt idx="275">
                  <c:v>220</c:v>
                </c:pt>
                <c:pt idx="276">
                  <c:v>220</c:v>
                </c:pt>
                <c:pt idx="277">
                  <c:v>220</c:v>
                </c:pt>
                <c:pt idx="278">
                  <c:v>220</c:v>
                </c:pt>
                <c:pt idx="279">
                  <c:v>220</c:v>
                </c:pt>
                <c:pt idx="280">
                  <c:v>220</c:v>
                </c:pt>
                <c:pt idx="281">
                  <c:v>220</c:v>
                </c:pt>
                <c:pt idx="282">
                  <c:v>220</c:v>
                </c:pt>
                <c:pt idx="283">
                  <c:v>220</c:v>
                </c:pt>
                <c:pt idx="284">
                  <c:v>220</c:v>
                </c:pt>
                <c:pt idx="285">
                  <c:v>220</c:v>
                </c:pt>
                <c:pt idx="286">
                  <c:v>220</c:v>
                </c:pt>
                <c:pt idx="287">
                  <c:v>220</c:v>
                </c:pt>
                <c:pt idx="288">
                  <c:v>220</c:v>
                </c:pt>
                <c:pt idx="289">
                  <c:v>220</c:v>
                </c:pt>
                <c:pt idx="290">
                  <c:v>220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7599304"/>
        <c:axId val="317606856"/>
      </c:lineChart>
      <c:catAx>
        <c:axId val="317599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606856"/>
        <c:crosses val="autoZero"/>
        <c:auto val="1"/>
        <c:lblAlgn val="ctr"/>
        <c:lblOffset val="100"/>
        <c:noMultiLvlLbl val="0"/>
      </c:catAx>
      <c:valAx>
        <c:axId val="317606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599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'Staff-student service'!$B$1</c:f>
              <c:strCache>
                <c:ptCount val="1"/>
                <c:pt idx="0">
                  <c:v>Total Unique Searches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'Staff-student service'!$A$2:$A$292</c:f>
              <c:strCache>
                <c:ptCount val="291"/>
                <c:pt idx="0">
                  <c:v>fees</c:v>
                </c:pt>
                <c:pt idx="1">
                  <c:v>drps</c:v>
                </c:pt>
                <c:pt idx="2">
                  <c:v>myed</c:v>
                </c:pt>
                <c:pt idx="3">
                  <c:v>graduation</c:v>
                </c:pt>
                <c:pt idx="4">
                  <c:v>timetabling</c:v>
                </c:pt>
                <c:pt idx="5">
                  <c:v>scholarships</c:v>
                </c:pt>
                <c:pt idx="6">
                  <c:v>scholarship</c:v>
                </c:pt>
                <c:pt idx="7">
                  <c:v>transcript</c:v>
                </c:pt>
                <c:pt idx="8">
                  <c:v>bookable rooms</c:v>
                </c:pt>
                <c:pt idx="9">
                  <c:v>library</c:v>
                </c:pt>
                <c:pt idx="10">
                  <c:v>euclid</c:v>
                </c:pt>
                <c:pt idx="11">
                  <c:v>Exam timetable</c:v>
                </c:pt>
                <c:pt idx="12">
                  <c:v>student systems</c:v>
                </c:pt>
                <c:pt idx="13">
                  <c:v>transcripts</c:v>
                </c:pt>
                <c:pt idx="14">
                  <c:v>accommodation</c:v>
                </c:pt>
                <c:pt idx="15">
                  <c:v>exam timetable</c:v>
                </c:pt>
                <c:pt idx="16">
                  <c:v>bursaries</c:v>
                </c:pt>
                <c:pt idx="17">
                  <c:v>counselling</c:v>
                </c:pt>
                <c:pt idx="18">
                  <c:v>academic services</c:v>
                </c:pt>
                <c:pt idx="19">
                  <c:v>exam diet</c:v>
                </c:pt>
                <c:pt idx="20">
                  <c:v>IAD</c:v>
                </c:pt>
                <c:pt idx="21">
                  <c:v>tuition</c:v>
                </c:pt>
                <c:pt idx="22">
                  <c:v>chaplaincy</c:v>
                </c:pt>
                <c:pt idx="23">
                  <c:v>graduations</c:v>
                </c:pt>
                <c:pt idx="24">
                  <c:v>student administration</c:v>
                </c:pt>
                <c:pt idx="25">
                  <c:v>EUSA</c:v>
                </c:pt>
                <c:pt idx="26">
                  <c:v>funding search</c:v>
                </c:pt>
                <c:pt idx="27">
                  <c:v>room booking</c:v>
                </c:pt>
                <c:pt idx="28">
                  <c:v>travel insurance</c:v>
                </c:pt>
                <c:pt idx="29">
                  <c:v>tuition fees</c:v>
                </c:pt>
                <c:pt idx="30">
                  <c:v>CAS</c:v>
                </c:pt>
                <c:pt idx="31">
                  <c:v>ease</c:v>
                </c:pt>
                <c:pt idx="32">
                  <c:v>jobs</c:v>
                </c:pt>
                <c:pt idx="33">
                  <c:v>medicine</c:v>
                </c:pt>
                <c:pt idx="34">
                  <c:v>semester dates</c:v>
                </c:pt>
                <c:pt idx="35">
                  <c:v>accomodation</c:v>
                </c:pt>
                <c:pt idx="36">
                  <c:v>EUCLID</c:v>
                </c:pt>
                <c:pt idx="37">
                  <c:v>finance</c:v>
                </c:pt>
                <c:pt idx="38">
                  <c:v>funding</c:v>
                </c:pt>
                <c:pt idx="39">
                  <c:v>vacancies</c:v>
                </c:pt>
                <c:pt idx="40">
                  <c:v>history</c:v>
                </c:pt>
                <c:pt idx="41">
                  <c:v>iad</c:v>
                </c:pt>
                <c:pt idx="42">
                  <c:v>my ed</c:v>
                </c:pt>
                <c:pt idx="43">
                  <c:v>psychology</c:v>
                </c:pt>
                <c:pt idx="44">
                  <c:v>staff</c:v>
                </c:pt>
                <c:pt idx="45">
                  <c:v>disability</c:v>
                </c:pt>
                <c:pt idx="46">
                  <c:v>discretionary fund</c:v>
                </c:pt>
                <c:pt idx="47">
                  <c:v>engineering</c:v>
                </c:pt>
                <c:pt idx="48">
                  <c:v>PACHA</c:v>
                </c:pt>
                <c:pt idx="49">
                  <c:v>registry</c:v>
                </c:pt>
                <c:pt idx="50">
                  <c:v>special circumstances</c:v>
                </c:pt>
                <c:pt idx="51">
                  <c:v>courses</c:v>
                </c:pt>
                <c:pt idx="52">
                  <c:v>distance learning</c:v>
                </c:pt>
                <c:pt idx="53">
                  <c:v>exams</c:v>
                </c:pt>
                <c:pt idx="54">
                  <c:v>exchange</c:v>
                </c:pt>
                <c:pt idx="55">
                  <c:v>extended marking Scheme</c:v>
                </c:pt>
                <c:pt idx="56">
                  <c:v>Fees</c:v>
                </c:pt>
                <c:pt idx="57">
                  <c:v>HR</c:v>
                </c:pt>
                <c:pt idx="58">
                  <c:v>nursing</c:v>
                </c:pt>
                <c:pt idx="59">
                  <c:v>open days</c:v>
                </c:pt>
                <c:pt idx="60">
                  <c:v>plagiarism</c:v>
                </c:pt>
                <c:pt idx="61">
                  <c:v>Scholarships</c:v>
                </c:pt>
                <c:pt idx="62">
                  <c:v>timetable</c:v>
                </c:pt>
                <c:pt idx="63">
                  <c:v>council tax</c:v>
                </c:pt>
                <c:pt idx="64">
                  <c:v>erasmus</c:v>
                </c:pt>
                <c:pt idx="65">
                  <c:v>eusa</c:v>
                </c:pt>
                <c:pt idx="66">
                  <c:v>fee</c:v>
                </c:pt>
                <c:pt idx="67">
                  <c:v>graduation ceremony</c:v>
                </c:pt>
                <c:pt idx="68">
                  <c:v>international office</c:v>
                </c:pt>
                <c:pt idx="69">
                  <c:v>law</c:v>
                </c:pt>
                <c:pt idx="70">
                  <c:v>medical sociology</c:v>
                </c:pt>
                <c:pt idx="71">
                  <c:v>phd</c:v>
                </c:pt>
                <c:pt idx="72">
                  <c:v>postgraduate</c:v>
                </c:pt>
                <c:pt idx="73">
                  <c:v>shuttle bus</c:v>
                </c:pt>
                <c:pt idx="74">
                  <c:v>social work</c:v>
                </c:pt>
                <c:pt idx="75">
                  <c:v>societies</c:v>
                </c:pt>
                <c:pt idx="76">
                  <c:v>Term dates</c:v>
                </c:pt>
                <c:pt idx="77">
                  <c:v>travel</c:v>
                </c:pt>
                <c:pt idx="78">
                  <c:v>admission</c:v>
                </c:pt>
                <c:pt idx="79">
                  <c:v>Assessment regulations</c:v>
                </c:pt>
                <c:pt idx="80">
                  <c:v>bank letter</c:v>
                </c:pt>
                <c:pt idx="81">
                  <c:v>calendar</c:v>
                </c:pt>
                <c:pt idx="82">
                  <c:v>careers</c:v>
                </c:pt>
                <c:pt idx="83">
                  <c:v>careers service</c:v>
                </c:pt>
                <c:pt idx="84">
                  <c:v>economics</c:v>
                </c:pt>
                <c:pt idx="85">
                  <c:v>examinations</c:v>
                </c:pt>
                <c:pt idx="86">
                  <c:v>film</c:v>
                </c:pt>
                <c:pt idx="87">
                  <c:v>grades</c:v>
                </c:pt>
                <c:pt idx="88">
                  <c:v>housing</c:v>
                </c:pt>
                <c:pt idx="89">
                  <c:v>innovative learning week</c:v>
                </c:pt>
                <c:pt idx="90">
                  <c:v>international</c:v>
                </c:pt>
                <c:pt idx="91">
                  <c:v>matriculation</c:v>
                </c:pt>
                <c:pt idx="92">
                  <c:v>Medicine</c:v>
                </c:pt>
                <c:pt idx="93">
                  <c:v>music</c:v>
                </c:pt>
                <c:pt idx="94">
                  <c:v>MyEd</c:v>
                </c:pt>
                <c:pt idx="95">
                  <c:v>new students</c:v>
                </c:pt>
                <c:pt idx="96">
                  <c:v>office 365</c:v>
                </c:pt>
                <c:pt idx="97">
                  <c:v>official documents</c:v>
                </c:pt>
                <c:pt idx="98">
                  <c:v>path</c:v>
                </c:pt>
                <c:pt idx="99">
                  <c:v>police registration</c:v>
                </c:pt>
                <c:pt idx="100">
                  <c:v>resit</c:v>
                </c:pt>
                <c:pt idx="101">
                  <c:v>Semester dates</c:v>
                </c:pt>
                <c:pt idx="102">
                  <c:v>student services</c:v>
                </c:pt>
                <c:pt idx="103">
                  <c:v>student support</c:v>
                </c:pt>
                <c:pt idx="104">
                  <c:v>taught assessment regulations</c:v>
                </c:pt>
                <c:pt idx="105">
                  <c:v>teaching matters</c:v>
                </c:pt>
                <c:pt idx="106">
                  <c:v>tuition fee</c:v>
                </c:pt>
                <c:pt idx="107">
                  <c:v>us loans</c:v>
                </c:pt>
                <c:pt idx="108">
                  <c:v>academic life</c:v>
                </c:pt>
                <c:pt idx="109">
                  <c:v>academic transcript</c:v>
                </c:pt>
                <c:pt idx="110">
                  <c:v>code of practice</c:v>
                </c:pt>
                <c:pt idx="111">
                  <c:v>code of student conduct</c:v>
                </c:pt>
                <c:pt idx="112">
                  <c:v>degree finder</c:v>
                </c:pt>
                <c:pt idx="113">
                  <c:v>DRPS</c:v>
                </c:pt>
                <c:pt idx="114">
                  <c:v>estates</c:v>
                </c:pt>
                <c:pt idx="115">
                  <c:v>exam</c:v>
                </c:pt>
                <c:pt idx="116">
                  <c:v>faculty</c:v>
                </c:pt>
                <c:pt idx="117">
                  <c:v>mhse</c:v>
                </c:pt>
                <c:pt idx="118">
                  <c:v>oll</c:v>
                </c:pt>
                <c:pt idx="119">
                  <c:v>open day</c:v>
                </c:pt>
                <c:pt idx="120">
                  <c:v>Past papers</c:v>
                </c:pt>
                <c:pt idx="121">
                  <c:v>procurement</c:v>
                </c:pt>
                <c:pt idx="122">
                  <c:v>Scholarship</c:v>
                </c:pt>
                <c:pt idx="123">
                  <c:v>sra</c:v>
                </c:pt>
                <c:pt idx="124">
                  <c:v>student funding</c:v>
                </c:pt>
                <c:pt idx="125">
                  <c:v>travel grants</c:v>
                </c:pt>
                <c:pt idx="126">
                  <c:v>veterinary medicine</c:v>
                </c:pt>
                <c:pt idx="127">
                  <c:v>academic transcripts</c:v>
                </c:pt>
                <c:pt idx="128">
                  <c:v>accommodation services</c:v>
                </c:pt>
                <c:pt idx="129">
                  <c:v>anthropology</c:v>
                </c:pt>
                <c:pt idx="130">
                  <c:v>appeals</c:v>
                </c:pt>
                <c:pt idx="131">
                  <c:v>application</c:v>
                </c:pt>
                <c:pt idx="132">
                  <c:v>card services</c:v>
                </c:pt>
                <c:pt idx="133">
                  <c:v>carnegie cameron</c:v>
                </c:pt>
                <c:pt idx="134">
                  <c:v>certificate of matriculation</c:v>
                </c:pt>
                <c:pt idx="135">
                  <c:v>chemistry</c:v>
                </c:pt>
                <c:pt idx="136">
                  <c:v>chinese</c:v>
                </c:pt>
                <c:pt idx="137">
                  <c:v>common marking scheme</c:v>
                </c:pt>
                <c:pt idx="138">
                  <c:v>digital footprint</c:v>
                </c:pt>
                <c:pt idx="139">
                  <c:v>education</c:v>
                </c:pt>
                <c:pt idx="140">
                  <c:v>email</c:v>
                </c:pt>
                <c:pt idx="141">
                  <c:v>Exam diet</c:v>
                </c:pt>
                <c:pt idx="142">
                  <c:v>Fee</c:v>
                </c:pt>
                <c:pt idx="143">
                  <c:v>hr</c:v>
                </c:pt>
                <c:pt idx="144">
                  <c:v>international relations</c:v>
                </c:pt>
                <c:pt idx="145">
                  <c:v>IS</c:v>
                </c:pt>
                <c:pt idx="146">
                  <c:v>IT</c:v>
                </c:pt>
                <c:pt idx="147">
                  <c:v>jamie morton</c:v>
                </c:pt>
                <c:pt idx="148">
                  <c:v>key travel</c:v>
                </c:pt>
                <c:pt idx="149">
                  <c:v>linguistics</c:v>
                </c:pt>
                <c:pt idx="150">
                  <c:v>living cost</c:v>
                </c:pt>
                <c:pt idx="151">
                  <c:v>management</c:v>
                </c:pt>
                <c:pt idx="152">
                  <c:v>master</c:v>
                </c:pt>
                <c:pt idx="153">
                  <c:v>mba</c:v>
                </c:pt>
                <c:pt idx="154">
                  <c:v>my application</c:v>
                </c:pt>
                <c:pt idx="155">
                  <c:v>Online courses</c:v>
                </c:pt>
                <c:pt idx="156">
                  <c:v>pay scales</c:v>
                </c:pt>
                <c:pt idx="157">
                  <c:v>physics</c:v>
                </c:pt>
                <c:pt idx="158">
                  <c:v>practical law</c:v>
                </c:pt>
                <c:pt idx="159">
                  <c:v>Registry</c:v>
                </c:pt>
                <c:pt idx="160">
                  <c:v>rent guarantor scheme</c:v>
                </c:pt>
                <c:pt idx="161">
                  <c:v>robert garnett</c:v>
                </c:pt>
                <c:pt idx="162">
                  <c:v>roland tye</c:v>
                </c:pt>
                <c:pt idx="163">
                  <c:v>room bookings</c:v>
                </c:pt>
                <c:pt idx="164">
                  <c:v>scolarship</c:v>
                </c:pt>
                <c:pt idx="165">
                  <c:v>sps</c:v>
                </c:pt>
                <c:pt idx="166">
                  <c:v>student card</c:v>
                </c:pt>
                <c:pt idx="167">
                  <c:v>study abroad</c:v>
                </c:pt>
                <c:pt idx="168">
                  <c:v>tesol</c:v>
                </c:pt>
                <c:pt idx="169">
                  <c:v>website programme</c:v>
                </c:pt>
                <c:pt idx="170">
                  <c:v>academic misconduct</c:v>
                </c:pt>
                <c:pt idx="171">
                  <c:v>academic registry</c:v>
                </c:pt>
                <c:pt idx="172">
                  <c:v>Accessible and Inclusive Learning Policy</c:v>
                </c:pt>
                <c:pt idx="173">
                  <c:v>Accommodation</c:v>
                </c:pt>
                <c:pt idx="174">
                  <c:v>accounting</c:v>
                </c:pt>
                <c:pt idx="175">
                  <c:v>accounting scholarship</c:v>
                </c:pt>
                <c:pt idx="176">
                  <c:v>admissions</c:v>
                </c:pt>
                <c:pt idx="177">
                  <c:v>AHRC</c:v>
                </c:pt>
                <c:pt idx="178">
                  <c:v>animation</c:v>
                </c:pt>
                <c:pt idx="179">
                  <c:v>annual review</c:v>
                </c:pt>
                <c:pt idx="180">
                  <c:v>application status</c:v>
                </c:pt>
                <c:pt idx="181">
                  <c:v>assessment regulations</c:v>
                </c:pt>
                <c:pt idx="182">
                  <c:v>biochemistry</c:v>
                </c:pt>
                <c:pt idx="183">
                  <c:v>book room</c:v>
                </c:pt>
                <c:pt idx="184">
                  <c:v>bookable room</c:v>
                </c:pt>
                <c:pt idx="185">
                  <c:v>booking rooms</c:v>
                </c:pt>
                <c:pt idx="186">
                  <c:v>bradfield</c:v>
                </c:pt>
                <c:pt idx="187">
                  <c:v>bursary</c:v>
                </c:pt>
                <c:pt idx="188">
                  <c:v>business</c:v>
                </c:pt>
                <c:pt idx="189">
                  <c:v>business school</c:v>
                </c:pt>
                <c:pt idx="190">
                  <c:v>career</c:v>
                </c:pt>
                <c:pt idx="191">
                  <c:v>Careers</c:v>
                </c:pt>
                <c:pt idx="192">
                  <c:v>cas</c:v>
                </c:pt>
                <c:pt idx="193">
                  <c:v>ccbs</c:v>
                </c:pt>
                <c:pt idx="194">
                  <c:v>Chemistry</c:v>
                </c:pt>
                <c:pt idx="195">
                  <c:v>code of conduct</c:v>
                </c:pt>
                <c:pt idx="196">
                  <c:v>computer</c:v>
                </c:pt>
                <c:pt idx="197">
                  <c:v>computer science</c:v>
                </c:pt>
                <c:pt idx="198">
                  <c:v>computing</c:v>
                </c:pt>
                <c:pt idx="199">
                  <c:v>creative writing</c:v>
                </c:pt>
                <c:pt idx="200">
                  <c:v>criminology</c:v>
                </c:pt>
                <c:pt idx="201">
                  <c:v>CSC</c:v>
                </c:pt>
                <c:pt idx="202">
                  <c:v>cse</c:v>
                </c:pt>
                <c:pt idx="203">
                  <c:v>cspc</c:v>
                </c:pt>
                <c:pt idx="204">
                  <c:v>data management</c:v>
                </c:pt>
                <c:pt idx="205">
                  <c:v>Deferring</c:v>
                </c:pt>
                <c:pt idx="206">
                  <c:v>degree regulations</c:v>
                </c:pt>
                <c:pt idx="207">
                  <c:v>dentistry</c:v>
                </c:pt>
                <c:pt idx="208">
                  <c:v>diane easton</c:v>
                </c:pt>
                <c:pt idx="209">
                  <c:v>directory</c:v>
                </c:pt>
                <c:pt idx="210">
                  <c:v>disability service</c:v>
                </c:pt>
                <c:pt idx="211">
                  <c:v>discipline</c:v>
                </c:pt>
                <c:pt idx="212">
                  <c:v>distance</c:v>
                </c:pt>
                <c:pt idx="213">
                  <c:v>divinity</c:v>
                </c:pt>
                <c:pt idx="214">
                  <c:v>dprs</c:v>
                </c:pt>
                <c:pt idx="215">
                  <c:v>easter bush</c:v>
                </c:pt>
                <c:pt idx="216">
                  <c:v>eduroam</c:v>
                </c:pt>
                <c:pt idx="217">
                  <c:v>english</c:v>
                </c:pt>
                <c:pt idx="218">
                  <c:v>English</c:v>
                </c:pt>
                <c:pt idx="219">
                  <c:v>erin jackson</c:v>
                </c:pt>
                <c:pt idx="220">
                  <c:v>exam diets</c:v>
                </c:pt>
                <c:pt idx="221">
                  <c:v>exam papers</c:v>
                </c:pt>
                <c:pt idx="222">
                  <c:v>expenses</c:v>
                </c:pt>
                <c:pt idx="223">
                  <c:v>fashion</c:v>
                </c:pt>
                <c:pt idx="224">
                  <c:v>fee payment</c:v>
                </c:pt>
                <c:pt idx="225">
                  <c:v>franke</c:v>
                </c:pt>
                <c:pt idx="226">
                  <c:v>freshers week</c:v>
                </c:pt>
                <c:pt idx="227">
                  <c:v>gasp</c:v>
                </c:pt>
                <c:pt idx="228">
                  <c:v>geosciences</c:v>
                </c:pt>
                <c:pt idx="229">
                  <c:v>geraldine halliday</c:v>
                </c:pt>
                <c:pt idx="230">
                  <c:v>glossary</c:v>
                </c:pt>
                <c:pt idx="231">
                  <c:v>gym</c:v>
                </c:pt>
                <c:pt idx="232">
                  <c:v>HEAR</c:v>
                </c:pt>
                <c:pt idx="233">
                  <c:v>income section</c:v>
                </c:pt>
                <c:pt idx="234">
                  <c:v>is</c:v>
                </c:pt>
                <c:pt idx="235">
                  <c:v>Jobs</c:v>
                </c:pt>
                <c:pt idx="236">
                  <c:v>john mason</c:v>
                </c:pt>
                <c:pt idx="237">
                  <c:v>l thomas</c:v>
                </c:pt>
                <c:pt idx="238">
                  <c:v>languages</c:v>
                </c:pt>
                <c:pt idx="239">
                  <c:v>leave of absence</c:v>
                </c:pt>
                <c:pt idx="240">
                  <c:v>lifelong learning</c:v>
                </c:pt>
                <c:pt idx="241">
                  <c:v>log in</c:v>
                </c:pt>
                <c:pt idx="242">
                  <c:v>maps</c:v>
                </c:pt>
                <c:pt idx="243">
                  <c:v>mathematics</c:v>
                </c:pt>
                <c:pt idx="244">
                  <c:v>mechanical engineering</c:v>
                </c:pt>
                <c:pt idx="245">
                  <c:v>media</c:v>
                </c:pt>
                <c:pt idx="246">
                  <c:v>medical anthropology</c:v>
                </c:pt>
                <c:pt idx="247">
                  <c:v>medical anthropology handbook</c:v>
                </c:pt>
                <c:pt idx="248">
                  <c:v>mental health</c:v>
                </c:pt>
                <c:pt idx="249">
                  <c:v>mental health students</c:v>
                </c:pt>
                <c:pt idx="250">
                  <c:v>mini portfolio</c:v>
                </c:pt>
                <c:pt idx="251">
                  <c:v>moray house</c:v>
                </c:pt>
                <c:pt idx="252">
                  <c:v>official document</c:v>
                </c:pt>
                <c:pt idx="253">
                  <c:v>open access</c:v>
                </c:pt>
                <c:pt idx="254">
                  <c:v>PCIM</c:v>
                </c:pt>
                <c:pt idx="255">
                  <c:v>perdita stevens</c:v>
                </c:pt>
                <c:pt idx="256">
                  <c:v>phd fees</c:v>
                </c:pt>
                <c:pt idx="257">
                  <c:v>phd scholarships</c:v>
                </c:pt>
                <c:pt idx="258">
                  <c:v>policy</c:v>
                </c:pt>
                <c:pt idx="259">
                  <c:v>portfolio</c:v>
                </c:pt>
                <c:pt idx="260">
                  <c:v>postgraduate fees</c:v>
                </c:pt>
                <c:pt idx="261">
                  <c:v>PTES</c:v>
                </c:pt>
                <c:pt idx="262">
                  <c:v>records management</c:v>
                </c:pt>
                <c:pt idx="263">
                  <c:v>registrar</c:v>
                </c:pt>
                <c:pt idx="264">
                  <c:v>resit exams</c:v>
                </c:pt>
                <c:pt idx="265">
                  <c:v>scotland accommodation</c:v>
                </c:pt>
                <c:pt idx="266">
                  <c:v>secretary</c:v>
                </c:pt>
                <c:pt idx="267">
                  <c:v>special circumstances form</c:v>
                </c:pt>
                <c:pt idx="268">
                  <c:v>staff discounts</c:v>
                </c:pt>
                <c:pt idx="269">
                  <c:v>statistics</c:v>
                </c:pt>
                <c:pt idx="270">
                  <c:v>steven ross</c:v>
                </c:pt>
                <c:pt idx="271">
                  <c:v>student admin</c:v>
                </c:pt>
                <c:pt idx="272">
                  <c:v>student disability service</c:v>
                </c:pt>
                <c:pt idx="273">
                  <c:v>student discipline</c:v>
                </c:pt>
                <c:pt idx="274">
                  <c:v>Student support</c:v>
                </c:pt>
                <c:pt idx="275">
                  <c:v>student surveys unit</c:v>
                </c:pt>
                <c:pt idx="276">
                  <c:v>sympa</c:v>
                </c:pt>
                <c:pt idx="277">
                  <c:v>taught assessment</c:v>
                </c:pt>
                <c:pt idx="278">
                  <c:v>taylor</c:v>
                </c:pt>
                <c:pt idx="279">
                  <c:v>timetabling team</c:v>
                </c:pt>
                <c:pt idx="280">
                  <c:v>transcript request</c:v>
                </c:pt>
                <c:pt idx="281">
                  <c:v>transfer</c:v>
                </c:pt>
                <c:pt idx="282">
                  <c:v>turnitin</c:v>
                </c:pt>
                <c:pt idx="283">
                  <c:v>undergraduate</c:v>
                </c:pt>
                <c:pt idx="284">
                  <c:v>veterinary</c:v>
                </c:pt>
                <c:pt idx="285">
                  <c:v>vpn</c:v>
                </c:pt>
                <c:pt idx="286">
                  <c:v>vrs</c:v>
                </c:pt>
                <c:pt idx="287">
                  <c:v>web timetable</c:v>
                </c:pt>
                <c:pt idx="288">
                  <c:v>wifi</c:v>
                </c:pt>
                <c:pt idx="289">
                  <c:v>winter graduations 2015</c:v>
                </c:pt>
                <c:pt idx="290">
                  <c:v>withdrawal</c:v>
                </c:pt>
              </c:strCache>
            </c:strRef>
          </c:cat>
          <c:val>
            <c:numRef>
              <c:f>'Staff-student service'!$B$2:$B$292</c:f>
              <c:numCache>
                <c:formatCode>General</c:formatCode>
                <c:ptCount val="291"/>
                <c:pt idx="0">
                  <c:v>2719</c:v>
                </c:pt>
                <c:pt idx="1">
                  <c:v>2645</c:v>
                </c:pt>
                <c:pt idx="2">
                  <c:v>2645</c:v>
                </c:pt>
                <c:pt idx="3">
                  <c:v>2572</c:v>
                </c:pt>
                <c:pt idx="4">
                  <c:v>2425</c:v>
                </c:pt>
                <c:pt idx="5">
                  <c:v>2278</c:v>
                </c:pt>
                <c:pt idx="6">
                  <c:v>1764</c:v>
                </c:pt>
                <c:pt idx="7">
                  <c:v>1764</c:v>
                </c:pt>
                <c:pt idx="8">
                  <c:v>1543</c:v>
                </c:pt>
                <c:pt idx="9">
                  <c:v>1543</c:v>
                </c:pt>
                <c:pt idx="10">
                  <c:v>1470</c:v>
                </c:pt>
                <c:pt idx="11">
                  <c:v>1470</c:v>
                </c:pt>
                <c:pt idx="12">
                  <c:v>1396</c:v>
                </c:pt>
                <c:pt idx="13">
                  <c:v>1396</c:v>
                </c:pt>
                <c:pt idx="14">
                  <c:v>1323</c:v>
                </c:pt>
                <c:pt idx="15">
                  <c:v>1323</c:v>
                </c:pt>
                <c:pt idx="16">
                  <c:v>1249</c:v>
                </c:pt>
                <c:pt idx="17">
                  <c:v>1249</c:v>
                </c:pt>
                <c:pt idx="18">
                  <c:v>1176</c:v>
                </c:pt>
                <c:pt idx="19">
                  <c:v>1176</c:v>
                </c:pt>
                <c:pt idx="20">
                  <c:v>1176</c:v>
                </c:pt>
                <c:pt idx="21">
                  <c:v>1102</c:v>
                </c:pt>
                <c:pt idx="22">
                  <c:v>1029</c:v>
                </c:pt>
                <c:pt idx="23">
                  <c:v>1029</c:v>
                </c:pt>
                <c:pt idx="24">
                  <c:v>1029</c:v>
                </c:pt>
                <c:pt idx="25">
                  <c:v>955</c:v>
                </c:pt>
                <c:pt idx="26">
                  <c:v>955</c:v>
                </c:pt>
                <c:pt idx="27">
                  <c:v>955</c:v>
                </c:pt>
                <c:pt idx="28">
                  <c:v>955</c:v>
                </c:pt>
                <c:pt idx="29">
                  <c:v>955</c:v>
                </c:pt>
                <c:pt idx="30">
                  <c:v>882</c:v>
                </c:pt>
                <c:pt idx="31">
                  <c:v>882</c:v>
                </c:pt>
                <c:pt idx="32">
                  <c:v>882</c:v>
                </c:pt>
                <c:pt idx="33">
                  <c:v>882</c:v>
                </c:pt>
                <c:pt idx="34">
                  <c:v>882</c:v>
                </c:pt>
                <c:pt idx="35">
                  <c:v>808</c:v>
                </c:pt>
                <c:pt idx="36">
                  <c:v>808</c:v>
                </c:pt>
                <c:pt idx="37">
                  <c:v>808</c:v>
                </c:pt>
                <c:pt idx="38">
                  <c:v>808</c:v>
                </c:pt>
                <c:pt idx="39">
                  <c:v>808</c:v>
                </c:pt>
                <c:pt idx="40">
                  <c:v>735</c:v>
                </c:pt>
                <c:pt idx="41">
                  <c:v>735</c:v>
                </c:pt>
                <c:pt idx="42">
                  <c:v>735</c:v>
                </c:pt>
                <c:pt idx="43">
                  <c:v>735</c:v>
                </c:pt>
                <c:pt idx="44">
                  <c:v>735</c:v>
                </c:pt>
                <c:pt idx="45">
                  <c:v>661</c:v>
                </c:pt>
                <c:pt idx="46">
                  <c:v>661</c:v>
                </c:pt>
                <c:pt idx="47">
                  <c:v>661</c:v>
                </c:pt>
                <c:pt idx="48">
                  <c:v>661</c:v>
                </c:pt>
                <c:pt idx="49">
                  <c:v>661</c:v>
                </c:pt>
                <c:pt idx="50">
                  <c:v>661</c:v>
                </c:pt>
                <c:pt idx="51">
                  <c:v>588</c:v>
                </c:pt>
                <c:pt idx="52">
                  <c:v>588</c:v>
                </c:pt>
                <c:pt idx="53">
                  <c:v>588</c:v>
                </c:pt>
                <c:pt idx="54">
                  <c:v>588</c:v>
                </c:pt>
                <c:pt idx="55">
                  <c:v>588</c:v>
                </c:pt>
                <c:pt idx="56">
                  <c:v>588</c:v>
                </c:pt>
                <c:pt idx="57">
                  <c:v>588</c:v>
                </c:pt>
                <c:pt idx="58">
                  <c:v>588</c:v>
                </c:pt>
                <c:pt idx="59">
                  <c:v>588</c:v>
                </c:pt>
                <c:pt idx="60">
                  <c:v>588</c:v>
                </c:pt>
                <c:pt idx="61">
                  <c:v>588</c:v>
                </c:pt>
                <c:pt idx="62">
                  <c:v>588</c:v>
                </c:pt>
                <c:pt idx="63">
                  <c:v>514</c:v>
                </c:pt>
                <c:pt idx="64">
                  <c:v>514</c:v>
                </c:pt>
                <c:pt idx="65">
                  <c:v>514</c:v>
                </c:pt>
                <c:pt idx="66">
                  <c:v>514</c:v>
                </c:pt>
                <c:pt idx="67">
                  <c:v>514</c:v>
                </c:pt>
                <c:pt idx="68">
                  <c:v>514</c:v>
                </c:pt>
                <c:pt idx="69">
                  <c:v>514</c:v>
                </c:pt>
                <c:pt idx="70">
                  <c:v>514</c:v>
                </c:pt>
                <c:pt idx="71">
                  <c:v>514</c:v>
                </c:pt>
                <c:pt idx="72">
                  <c:v>514</c:v>
                </c:pt>
                <c:pt idx="73">
                  <c:v>514</c:v>
                </c:pt>
                <c:pt idx="74">
                  <c:v>514</c:v>
                </c:pt>
                <c:pt idx="75">
                  <c:v>514</c:v>
                </c:pt>
                <c:pt idx="76">
                  <c:v>514</c:v>
                </c:pt>
                <c:pt idx="77">
                  <c:v>514</c:v>
                </c:pt>
                <c:pt idx="78">
                  <c:v>441</c:v>
                </c:pt>
                <c:pt idx="79">
                  <c:v>441</c:v>
                </c:pt>
                <c:pt idx="80">
                  <c:v>441</c:v>
                </c:pt>
                <c:pt idx="81">
                  <c:v>441</c:v>
                </c:pt>
                <c:pt idx="82">
                  <c:v>441</c:v>
                </c:pt>
                <c:pt idx="83">
                  <c:v>441</c:v>
                </c:pt>
                <c:pt idx="84">
                  <c:v>441</c:v>
                </c:pt>
                <c:pt idx="85">
                  <c:v>441</c:v>
                </c:pt>
                <c:pt idx="86">
                  <c:v>441</c:v>
                </c:pt>
                <c:pt idx="87">
                  <c:v>441</c:v>
                </c:pt>
                <c:pt idx="88">
                  <c:v>441</c:v>
                </c:pt>
                <c:pt idx="89">
                  <c:v>441</c:v>
                </c:pt>
                <c:pt idx="90">
                  <c:v>441</c:v>
                </c:pt>
                <c:pt idx="91">
                  <c:v>441</c:v>
                </c:pt>
                <c:pt idx="92">
                  <c:v>441</c:v>
                </c:pt>
                <c:pt idx="93">
                  <c:v>441</c:v>
                </c:pt>
                <c:pt idx="94">
                  <c:v>441</c:v>
                </c:pt>
                <c:pt idx="95">
                  <c:v>441</c:v>
                </c:pt>
                <c:pt idx="96">
                  <c:v>441</c:v>
                </c:pt>
                <c:pt idx="97">
                  <c:v>441</c:v>
                </c:pt>
                <c:pt idx="98">
                  <c:v>441</c:v>
                </c:pt>
                <c:pt idx="99">
                  <c:v>441</c:v>
                </c:pt>
                <c:pt idx="100">
                  <c:v>441</c:v>
                </c:pt>
                <c:pt idx="101">
                  <c:v>441</c:v>
                </c:pt>
                <c:pt idx="102">
                  <c:v>441</c:v>
                </c:pt>
                <c:pt idx="103">
                  <c:v>441</c:v>
                </c:pt>
                <c:pt idx="104">
                  <c:v>441</c:v>
                </c:pt>
                <c:pt idx="105">
                  <c:v>441</c:v>
                </c:pt>
                <c:pt idx="106">
                  <c:v>441</c:v>
                </c:pt>
                <c:pt idx="107">
                  <c:v>441</c:v>
                </c:pt>
                <c:pt idx="108">
                  <c:v>367</c:v>
                </c:pt>
                <c:pt idx="109">
                  <c:v>367</c:v>
                </c:pt>
                <c:pt idx="110">
                  <c:v>367</c:v>
                </c:pt>
                <c:pt idx="111">
                  <c:v>367</c:v>
                </c:pt>
                <c:pt idx="112">
                  <c:v>367</c:v>
                </c:pt>
                <c:pt idx="113">
                  <c:v>367</c:v>
                </c:pt>
                <c:pt idx="114">
                  <c:v>367</c:v>
                </c:pt>
                <c:pt idx="115">
                  <c:v>367</c:v>
                </c:pt>
                <c:pt idx="116">
                  <c:v>367</c:v>
                </c:pt>
                <c:pt idx="117">
                  <c:v>367</c:v>
                </c:pt>
                <c:pt idx="118">
                  <c:v>367</c:v>
                </c:pt>
                <c:pt idx="119">
                  <c:v>367</c:v>
                </c:pt>
                <c:pt idx="120">
                  <c:v>367</c:v>
                </c:pt>
                <c:pt idx="121">
                  <c:v>367</c:v>
                </c:pt>
                <c:pt idx="122">
                  <c:v>367</c:v>
                </c:pt>
                <c:pt idx="123">
                  <c:v>367</c:v>
                </c:pt>
                <c:pt idx="124">
                  <c:v>367</c:v>
                </c:pt>
                <c:pt idx="125">
                  <c:v>367</c:v>
                </c:pt>
                <c:pt idx="126">
                  <c:v>367</c:v>
                </c:pt>
                <c:pt idx="127">
                  <c:v>294</c:v>
                </c:pt>
                <c:pt idx="128">
                  <c:v>294</c:v>
                </c:pt>
                <c:pt idx="129">
                  <c:v>294</c:v>
                </c:pt>
                <c:pt idx="130">
                  <c:v>294</c:v>
                </c:pt>
                <c:pt idx="131">
                  <c:v>294</c:v>
                </c:pt>
                <c:pt idx="132">
                  <c:v>294</c:v>
                </c:pt>
                <c:pt idx="133">
                  <c:v>294</c:v>
                </c:pt>
                <c:pt idx="134">
                  <c:v>294</c:v>
                </c:pt>
                <c:pt idx="135">
                  <c:v>294</c:v>
                </c:pt>
                <c:pt idx="136">
                  <c:v>294</c:v>
                </c:pt>
                <c:pt idx="137">
                  <c:v>294</c:v>
                </c:pt>
                <c:pt idx="138">
                  <c:v>294</c:v>
                </c:pt>
                <c:pt idx="139">
                  <c:v>294</c:v>
                </c:pt>
                <c:pt idx="140">
                  <c:v>294</c:v>
                </c:pt>
                <c:pt idx="141">
                  <c:v>294</c:v>
                </c:pt>
                <c:pt idx="142">
                  <c:v>294</c:v>
                </c:pt>
                <c:pt idx="143">
                  <c:v>294</c:v>
                </c:pt>
                <c:pt idx="144">
                  <c:v>294</c:v>
                </c:pt>
                <c:pt idx="145">
                  <c:v>294</c:v>
                </c:pt>
                <c:pt idx="146">
                  <c:v>294</c:v>
                </c:pt>
                <c:pt idx="147">
                  <c:v>294</c:v>
                </c:pt>
                <c:pt idx="148">
                  <c:v>294</c:v>
                </c:pt>
                <c:pt idx="149">
                  <c:v>294</c:v>
                </c:pt>
                <c:pt idx="150">
                  <c:v>294</c:v>
                </c:pt>
                <c:pt idx="151">
                  <c:v>294</c:v>
                </c:pt>
                <c:pt idx="152">
                  <c:v>294</c:v>
                </c:pt>
                <c:pt idx="153">
                  <c:v>294</c:v>
                </c:pt>
                <c:pt idx="154">
                  <c:v>294</c:v>
                </c:pt>
                <c:pt idx="155">
                  <c:v>294</c:v>
                </c:pt>
                <c:pt idx="156">
                  <c:v>294</c:v>
                </c:pt>
                <c:pt idx="157">
                  <c:v>294</c:v>
                </c:pt>
                <c:pt idx="158">
                  <c:v>294</c:v>
                </c:pt>
                <c:pt idx="159">
                  <c:v>294</c:v>
                </c:pt>
                <c:pt idx="160">
                  <c:v>294</c:v>
                </c:pt>
                <c:pt idx="161">
                  <c:v>294</c:v>
                </c:pt>
                <c:pt idx="162">
                  <c:v>294</c:v>
                </c:pt>
                <c:pt idx="163">
                  <c:v>294</c:v>
                </c:pt>
                <c:pt idx="164">
                  <c:v>294</c:v>
                </c:pt>
                <c:pt idx="165">
                  <c:v>294</c:v>
                </c:pt>
                <c:pt idx="166">
                  <c:v>294</c:v>
                </c:pt>
                <c:pt idx="167">
                  <c:v>294</c:v>
                </c:pt>
                <c:pt idx="168">
                  <c:v>294</c:v>
                </c:pt>
                <c:pt idx="169">
                  <c:v>294</c:v>
                </c:pt>
                <c:pt idx="170">
                  <c:v>220</c:v>
                </c:pt>
                <c:pt idx="171">
                  <c:v>220</c:v>
                </c:pt>
                <c:pt idx="172">
                  <c:v>220</c:v>
                </c:pt>
                <c:pt idx="173">
                  <c:v>220</c:v>
                </c:pt>
                <c:pt idx="174">
                  <c:v>220</c:v>
                </c:pt>
                <c:pt idx="175">
                  <c:v>220</c:v>
                </c:pt>
                <c:pt idx="176">
                  <c:v>220</c:v>
                </c:pt>
                <c:pt idx="177">
                  <c:v>220</c:v>
                </c:pt>
                <c:pt idx="178">
                  <c:v>220</c:v>
                </c:pt>
                <c:pt idx="179">
                  <c:v>220</c:v>
                </c:pt>
                <c:pt idx="180">
                  <c:v>220</c:v>
                </c:pt>
                <c:pt idx="181">
                  <c:v>220</c:v>
                </c:pt>
                <c:pt idx="182">
                  <c:v>220</c:v>
                </c:pt>
                <c:pt idx="183">
                  <c:v>220</c:v>
                </c:pt>
                <c:pt idx="184">
                  <c:v>220</c:v>
                </c:pt>
                <c:pt idx="185">
                  <c:v>220</c:v>
                </c:pt>
                <c:pt idx="186">
                  <c:v>220</c:v>
                </c:pt>
                <c:pt idx="187">
                  <c:v>220</c:v>
                </c:pt>
                <c:pt idx="188">
                  <c:v>220</c:v>
                </c:pt>
                <c:pt idx="189">
                  <c:v>220</c:v>
                </c:pt>
                <c:pt idx="190">
                  <c:v>220</c:v>
                </c:pt>
                <c:pt idx="191">
                  <c:v>220</c:v>
                </c:pt>
                <c:pt idx="192">
                  <c:v>220</c:v>
                </c:pt>
                <c:pt idx="193">
                  <c:v>220</c:v>
                </c:pt>
                <c:pt idx="194">
                  <c:v>220</c:v>
                </c:pt>
                <c:pt idx="195">
                  <c:v>220</c:v>
                </c:pt>
                <c:pt idx="196">
                  <c:v>220</c:v>
                </c:pt>
                <c:pt idx="197">
                  <c:v>220</c:v>
                </c:pt>
                <c:pt idx="198">
                  <c:v>220</c:v>
                </c:pt>
                <c:pt idx="199">
                  <c:v>220</c:v>
                </c:pt>
                <c:pt idx="200">
                  <c:v>220</c:v>
                </c:pt>
                <c:pt idx="201">
                  <c:v>220</c:v>
                </c:pt>
                <c:pt idx="202">
                  <c:v>220</c:v>
                </c:pt>
                <c:pt idx="203">
                  <c:v>220</c:v>
                </c:pt>
                <c:pt idx="204">
                  <c:v>220</c:v>
                </c:pt>
                <c:pt idx="205">
                  <c:v>220</c:v>
                </c:pt>
                <c:pt idx="206">
                  <c:v>220</c:v>
                </c:pt>
                <c:pt idx="207">
                  <c:v>220</c:v>
                </c:pt>
                <c:pt idx="208">
                  <c:v>220</c:v>
                </c:pt>
                <c:pt idx="209">
                  <c:v>220</c:v>
                </c:pt>
                <c:pt idx="210">
                  <c:v>220</c:v>
                </c:pt>
                <c:pt idx="211">
                  <c:v>220</c:v>
                </c:pt>
                <c:pt idx="212">
                  <c:v>220</c:v>
                </c:pt>
                <c:pt idx="213">
                  <c:v>220</c:v>
                </c:pt>
                <c:pt idx="214">
                  <c:v>220</c:v>
                </c:pt>
                <c:pt idx="215">
                  <c:v>220</c:v>
                </c:pt>
                <c:pt idx="216">
                  <c:v>220</c:v>
                </c:pt>
                <c:pt idx="217">
                  <c:v>220</c:v>
                </c:pt>
                <c:pt idx="218">
                  <c:v>220</c:v>
                </c:pt>
                <c:pt idx="219">
                  <c:v>220</c:v>
                </c:pt>
                <c:pt idx="220">
                  <c:v>220</c:v>
                </c:pt>
                <c:pt idx="221">
                  <c:v>220</c:v>
                </c:pt>
                <c:pt idx="222">
                  <c:v>220</c:v>
                </c:pt>
                <c:pt idx="223">
                  <c:v>220</c:v>
                </c:pt>
                <c:pt idx="224">
                  <c:v>220</c:v>
                </c:pt>
                <c:pt idx="225">
                  <c:v>220</c:v>
                </c:pt>
                <c:pt idx="226">
                  <c:v>220</c:v>
                </c:pt>
                <c:pt idx="227">
                  <c:v>220</c:v>
                </c:pt>
                <c:pt idx="228">
                  <c:v>220</c:v>
                </c:pt>
                <c:pt idx="229">
                  <c:v>220</c:v>
                </c:pt>
                <c:pt idx="230">
                  <c:v>220</c:v>
                </c:pt>
                <c:pt idx="231">
                  <c:v>220</c:v>
                </c:pt>
                <c:pt idx="232">
                  <c:v>220</c:v>
                </c:pt>
                <c:pt idx="233">
                  <c:v>220</c:v>
                </c:pt>
                <c:pt idx="234">
                  <c:v>220</c:v>
                </c:pt>
                <c:pt idx="235">
                  <c:v>220</c:v>
                </c:pt>
                <c:pt idx="236">
                  <c:v>220</c:v>
                </c:pt>
                <c:pt idx="237">
                  <c:v>220</c:v>
                </c:pt>
                <c:pt idx="238">
                  <c:v>220</c:v>
                </c:pt>
                <c:pt idx="239">
                  <c:v>220</c:v>
                </c:pt>
                <c:pt idx="240">
                  <c:v>220</c:v>
                </c:pt>
                <c:pt idx="241">
                  <c:v>220</c:v>
                </c:pt>
                <c:pt idx="242">
                  <c:v>220</c:v>
                </c:pt>
                <c:pt idx="243">
                  <c:v>220</c:v>
                </c:pt>
                <c:pt idx="244">
                  <c:v>220</c:v>
                </c:pt>
                <c:pt idx="245">
                  <c:v>220</c:v>
                </c:pt>
                <c:pt idx="246">
                  <c:v>220</c:v>
                </c:pt>
                <c:pt idx="247">
                  <c:v>220</c:v>
                </c:pt>
                <c:pt idx="248">
                  <c:v>220</c:v>
                </c:pt>
                <c:pt idx="249">
                  <c:v>220</c:v>
                </c:pt>
                <c:pt idx="250">
                  <c:v>220</c:v>
                </c:pt>
                <c:pt idx="251">
                  <c:v>220</c:v>
                </c:pt>
                <c:pt idx="252">
                  <c:v>220</c:v>
                </c:pt>
                <c:pt idx="253">
                  <c:v>220</c:v>
                </c:pt>
                <c:pt idx="254">
                  <c:v>220</c:v>
                </c:pt>
                <c:pt idx="255">
                  <c:v>220</c:v>
                </c:pt>
                <c:pt idx="256">
                  <c:v>220</c:v>
                </c:pt>
                <c:pt idx="257">
                  <c:v>220</c:v>
                </c:pt>
                <c:pt idx="258">
                  <c:v>220</c:v>
                </c:pt>
                <c:pt idx="259">
                  <c:v>220</c:v>
                </c:pt>
                <c:pt idx="260">
                  <c:v>220</c:v>
                </c:pt>
                <c:pt idx="261">
                  <c:v>220</c:v>
                </c:pt>
                <c:pt idx="262">
                  <c:v>220</c:v>
                </c:pt>
                <c:pt idx="263">
                  <c:v>220</c:v>
                </c:pt>
                <c:pt idx="264">
                  <c:v>220</c:v>
                </c:pt>
                <c:pt idx="265">
                  <c:v>220</c:v>
                </c:pt>
                <c:pt idx="266">
                  <c:v>220</c:v>
                </c:pt>
                <c:pt idx="267">
                  <c:v>220</c:v>
                </c:pt>
                <c:pt idx="268">
                  <c:v>220</c:v>
                </c:pt>
                <c:pt idx="269">
                  <c:v>220</c:v>
                </c:pt>
                <c:pt idx="270">
                  <c:v>220</c:v>
                </c:pt>
                <c:pt idx="271">
                  <c:v>220</c:v>
                </c:pt>
                <c:pt idx="272">
                  <c:v>220</c:v>
                </c:pt>
                <c:pt idx="273">
                  <c:v>220</c:v>
                </c:pt>
                <c:pt idx="274">
                  <c:v>220</c:v>
                </c:pt>
                <c:pt idx="275">
                  <c:v>220</c:v>
                </c:pt>
                <c:pt idx="276">
                  <c:v>220</c:v>
                </c:pt>
                <c:pt idx="277">
                  <c:v>220</c:v>
                </c:pt>
                <c:pt idx="278">
                  <c:v>220</c:v>
                </c:pt>
                <c:pt idx="279">
                  <c:v>220</c:v>
                </c:pt>
                <c:pt idx="280">
                  <c:v>220</c:v>
                </c:pt>
                <c:pt idx="281">
                  <c:v>220</c:v>
                </c:pt>
                <c:pt idx="282">
                  <c:v>220</c:v>
                </c:pt>
                <c:pt idx="283">
                  <c:v>220</c:v>
                </c:pt>
                <c:pt idx="284">
                  <c:v>220</c:v>
                </c:pt>
                <c:pt idx="285">
                  <c:v>220</c:v>
                </c:pt>
                <c:pt idx="286">
                  <c:v>220</c:v>
                </c:pt>
                <c:pt idx="287">
                  <c:v>220</c:v>
                </c:pt>
                <c:pt idx="288">
                  <c:v>220</c:v>
                </c:pt>
                <c:pt idx="289">
                  <c:v>220</c:v>
                </c:pt>
                <c:pt idx="290">
                  <c:v>220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7615528"/>
        <c:axId val="317552248"/>
      </c:lineChart>
      <c:catAx>
        <c:axId val="31761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552248"/>
        <c:crosses val="autoZero"/>
        <c:auto val="1"/>
        <c:lblAlgn val="ctr"/>
        <c:lblOffset val="100"/>
        <c:noMultiLvlLbl val="0"/>
      </c:catAx>
      <c:valAx>
        <c:axId val="317552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615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88792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88792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11139EE2-534E-473F-BBB1-B75A1868FD38}" type="datetimeFigureOut">
              <a:rPr lang="en-GB" smtClean="0"/>
              <a:t>13/05/2016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462"/>
            <a:ext cx="2890665" cy="488792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285462"/>
            <a:ext cx="2890665" cy="488792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C6CB5528-B046-4787-8E02-D06009C9209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539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9" y="1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8CF1880-9C65-401E-AD5B-AB6660A8582C}" type="datetimeFigureOut">
              <a:rPr lang="en-GB" smtClean="0"/>
              <a:t>13/05/2016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43518"/>
            <a:ext cx="5335270" cy="439912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285338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9" y="9285338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7EE6298-7D83-436D-9E53-315AB9DFD7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872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E6298-7D83-436D-9E53-315AB9DFD7F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937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E6298-7D83-436D-9E53-315AB9DFD7F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78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E6298-7D83-436D-9E53-315AB9DFD7F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19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E6298-7D83-436D-9E53-315AB9DFD7F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8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E6298-7D83-436D-9E53-315AB9DFD7FF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554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E6298-7D83-436D-9E53-315AB9DFD7FF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150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E6298-7D83-436D-9E53-315AB9DFD7FF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93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E6298-7D83-436D-9E53-315AB9DFD7FF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303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.ac.uk/staff/supporting-students" TargetMode="External"/><Relationship Id="rId2" Type="http://schemas.openxmlformats.org/officeDocument/2006/relationships/hyperlink" Target="http://www.ed.ac.uk/staff/teaching-staf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.ac.uk/stud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Student </a:t>
            </a:r>
            <a:r>
              <a:rPr lang="en-GB" dirty="0" smtClean="0"/>
              <a:t>Experience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Network Workshop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38400"/>
          </a:xfrm>
        </p:spPr>
        <p:txBody>
          <a:bodyPr>
            <a:normAutofit/>
          </a:bodyPr>
          <a:lstStyle/>
          <a:p>
            <a:r>
              <a:rPr lang="en-GB" sz="2400" dirty="0"/>
              <a:t>Student Experience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Communications </a:t>
            </a:r>
            <a:r>
              <a:rPr lang="en-GB" sz="2400" dirty="0"/>
              <a:t>Project</a:t>
            </a:r>
            <a:endParaRPr lang="en-GB" sz="2400" dirty="0"/>
          </a:p>
          <a:p>
            <a:pPr algn="r"/>
            <a:endParaRPr lang="en-GB" sz="1800" dirty="0" smtClean="0"/>
          </a:p>
          <a:p>
            <a:pPr algn="r"/>
            <a:r>
              <a:rPr lang="en-GB" sz="1800" dirty="0" smtClean="0"/>
              <a:t>Neil Allison</a:t>
            </a:r>
          </a:p>
          <a:p>
            <a:pPr algn="r"/>
            <a:r>
              <a:rPr lang="en-GB" sz="1800" dirty="0" smtClean="0"/>
              <a:t>User Experience Manager</a:t>
            </a:r>
            <a:endParaRPr lang="en-GB" sz="1800" dirty="0"/>
          </a:p>
          <a:p>
            <a:pPr algn="r"/>
            <a:r>
              <a:rPr lang="en-GB" sz="1800" dirty="0" smtClean="0"/>
              <a:t>13 May 2016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7233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tasks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3400" y="1283885"/>
            <a:ext cx="8153400" cy="389771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733800"/>
            <a:ext cx="7800109" cy="2971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endParaRPr lang="en-GB" sz="2400" dirty="0"/>
          </a:p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215326"/>
              </p:ext>
            </p:extLst>
          </p:nvPr>
        </p:nvGraphicFramePr>
        <p:xfrm>
          <a:off x="685798" y="4114800"/>
          <a:ext cx="795251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6255"/>
                <a:gridCol w="3976255"/>
              </a:tblGrid>
              <a:tr h="2387600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Special circumstances – 20% of votes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Stress/anxiety support – 15%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Interruption of study – 9%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Coursework extensions – 7.5%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Mental health support – 7.5% </a:t>
                      </a:r>
                    </a:p>
                    <a:p>
                      <a:endParaRPr lang="en-GB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en-GB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Course</a:t>
                      </a:r>
                      <a:r>
                        <a:rPr lang="en-GB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failure – 6%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en-GB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Late submissions – 5%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en-GB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Attendance monitoring – 4.5%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en-GB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Student Attendance – 4%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en-GB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Course change requests (module) – 3%</a:t>
                      </a:r>
                      <a:endParaRPr lang="en-GB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70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Today’s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dirty="0" smtClean="0"/>
              <a:t>The survey tells us the areas to prioritise but not what to write/edit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We will:</a:t>
            </a:r>
          </a:p>
          <a:p>
            <a:pPr lvl="1"/>
            <a:r>
              <a:rPr lang="en-GB" dirty="0" smtClean="0"/>
              <a:t>Create </a:t>
            </a:r>
            <a:r>
              <a:rPr lang="en-GB" dirty="0"/>
              <a:t>user stories for priority tasks </a:t>
            </a:r>
          </a:p>
          <a:p>
            <a:pPr lvl="2"/>
            <a:r>
              <a:rPr lang="en-GB" dirty="0" smtClean="0"/>
              <a:t>10 mins</a:t>
            </a:r>
            <a:endParaRPr lang="en-GB" dirty="0"/>
          </a:p>
          <a:p>
            <a:pPr lvl="1"/>
            <a:r>
              <a:rPr lang="en-GB" dirty="0"/>
              <a:t>Prioritise user stories for sections </a:t>
            </a:r>
            <a:endParaRPr lang="en-GB" dirty="0" smtClean="0"/>
          </a:p>
          <a:p>
            <a:pPr lvl="2"/>
            <a:r>
              <a:rPr lang="en-GB" dirty="0" smtClean="0"/>
              <a:t>10 mins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21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a user story?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/>
              <a:t>User </a:t>
            </a:r>
            <a:r>
              <a:rPr lang="en-GB" dirty="0" smtClean="0"/>
              <a:t>stories provide </a:t>
            </a:r>
            <a:r>
              <a:rPr lang="en-GB" dirty="0"/>
              <a:t>a user-focused way to describe how a product can meet a need.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Defines the purpose of a product</a:t>
            </a:r>
          </a:p>
          <a:p>
            <a:pPr lvl="1"/>
            <a:r>
              <a:rPr lang="en-GB" dirty="0" smtClean="0"/>
              <a:t>In this case, helps us write only what is required on the web page to meet the need.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70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 stories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4000" dirty="0"/>
              <a:t>Follow a specific format:</a:t>
            </a:r>
          </a:p>
          <a:p>
            <a:pPr lvl="1"/>
            <a:endParaRPr lang="en-GB" sz="4000" dirty="0" smtClean="0"/>
          </a:p>
          <a:p>
            <a:pPr lvl="1"/>
            <a:r>
              <a:rPr lang="en-GB" sz="4000" dirty="0" smtClean="0"/>
              <a:t> As </a:t>
            </a:r>
            <a:r>
              <a:rPr lang="en-GB" sz="4000" dirty="0"/>
              <a:t>a: </a:t>
            </a:r>
            <a:r>
              <a:rPr lang="en-GB" sz="4000" dirty="0" smtClean="0"/>
              <a:t>…</a:t>
            </a:r>
          </a:p>
          <a:p>
            <a:pPr lvl="1"/>
            <a:endParaRPr lang="en-GB" sz="4000" dirty="0"/>
          </a:p>
          <a:p>
            <a:pPr lvl="1"/>
            <a:r>
              <a:rPr lang="en-GB" sz="4000" dirty="0" smtClean="0"/>
              <a:t> I </a:t>
            </a:r>
            <a:r>
              <a:rPr lang="en-GB" sz="4000" dirty="0"/>
              <a:t>want to</a:t>
            </a:r>
            <a:r>
              <a:rPr lang="en-GB" sz="4000" dirty="0" smtClean="0"/>
              <a:t>…</a:t>
            </a:r>
          </a:p>
          <a:p>
            <a:pPr lvl="1"/>
            <a:endParaRPr lang="en-GB" sz="4000" dirty="0"/>
          </a:p>
          <a:p>
            <a:pPr lvl="1"/>
            <a:r>
              <a:rPr lang="en-GB" sz="4000" dirty="0" smtClean="0"/>
              <a:t> So </a:t>
            </a:r>
            <a:r>
              <a:rPr lang="en-GB" sz="4000" dirty="0"/>
              <a:t>I can</a:t>
            </a:r>
            <a:r>
              <a:rPr lang="en-GB" sz="4000" dirty="0" smtClean="0"/>
              <a:t>…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981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example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241" y="1295400"/>
            <a:ext cx="7083159" cy="4912319"/>
          </a:xfrm>
        </p:spPr>
      </p:pic>
    </p:spTree>
    <p:extLst>
      <p:ext uri="{BB962C8B-B14F-4D97-AF65-F5344CB8AC3E}">
        <p14:creationId xmlns:p14="http://schemas.microsoft.com/office/powerpoint/2010/main" val="21845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1: 10 mins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Working in small groups, create user stories for your group’s topic from the task survey long neck.</a:t>
            </a:r>
          </a:p>
          <a:p>
            <a:r>
              <a:rPr lang="en-GB" dirty="0" smtClean="0"/>
              <a:t>Be specific about who you are as it may affect the answer you need. Eg - ‘As a…’: </a:t>
            </a:r>
          </a:p>
          <a:p>
            <a:pPr lvl="1"/>
            <a:r>
              <a:rPr lang="en-GB" dirty="0" smtClean="0"/>
              <a:t>Personal Tutor </a:t>
            </a:r>
          </a:p>
          <a:p>
            <a:pPr lvl="1"/>
            <a:r>
              <a:rPr lang="en-GB" dirty="0" smtClean="0"/>
              <a:t>PG International student </a:t>
            </a:r>
          </a:p>
          <a:p>
            <a:pPr lvl="1"/>
            <a:r>
              <a:rPr lang="en-GB" dirty="0" smtClean="0"/>
              <a:t>Final year UG placement</a:t>
            </a:r>
          </a:p>
        </p:txBody>
      </p:sp>
    </p:spTree>
    <p:extLst>
      <p:ext uri="{BB962C8B-B14F-4D97-AF65-F5344CB8AC3E}">
        <p14:creationId xmlns:p14="http://schemas.microsoft.com/office/powerpoint/2010/main" val="336115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2: 10 minutes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your sticky dots to choose your priority user stories. </a:t>
            </a:r>
          </a:p>
          <a:p>
            <a:endParaRPr lang="en-GB" dirty="0" smtClean="0"/>
          </a:p>
          <a:p>
            <a:r>
              <a:rPr lang="en-GB" dirty="0" smtClean="0"/>
              <a:t>You can put one or more dots against each of your choices.</a:t>
            </a:r>
          </a:p>
          <a:p>
            <a:endParaRPr lang="en-GB" dirty="0"/>
          </a:p>
          <a:p>
            <a:r>
              <a:rPr lang="en-GB" dirty="0" smtClean="0"/>
              <a:t>Those stories with the most dots will be prioritised.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0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we’ve achieved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072077"/>
              </p:ext>
            </p:extLst>
          </p:nvPr>
        </p:nvGraphicFramePr>
        <p:xfrm>
          <a:off x="838200" y="1608138"/>
          <a:ext cx="7620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Output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Application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Representative view from key staff of priority topics for student support.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Will guide</a:t>
                      </a:r>
                      <a:r>
                        <a:rPr lang="en-GB" baseline="0" dirty="0" smtClean="0"/>
                        <a:t> focus of PT/SSO site to ensure guidance on most common topics is prioritised.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Created user stories for key scenarios.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Better understanding of nature of queries around key topics will guide web content provided. 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Prioritised</a:t>
                      </a:r>
                      <a:r>
                        <a:rPr lang="en-GB" baseline="0" dirty="0" smtClean="0"/>
                        <a:t> user stories for priority topics.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Will </a:t>
                      </a:r>
                      <a:r>
                        <a:rPr lang="en-GB" baseline="0" dirty="0" smtClean="0"/>
                        <a:t>focus web content to prioritise guidance on most common topics.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4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3900" dirty="0" smtClean="0"/>
              <a:t>Thank you!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r">
              <a:buNone/>
            </a:pPr>
            <a:endParaRPr lang="en-GB" sz="2000" dirty="0" smtClean="0"/>
          </a:p>
          <a:p>
            <a:pPr marL="0" indent="0" algn="r">
              <a:buNone/>
            </a:pPr>
            <a:r>
              <a:rPr lang="en-GB" sz="2000" dirty="0" smtClean="0"/>
              <a:t>Neil Allison</a:t>
            </a:r>
          </a:p>
          <a:p>
            <a:pPr marL="0" indent="0" algn="r">
              <a:buNone/>
            </a:pPr>
            <a:r>
              <a:rPr lang="en-GB" sz="2000" dirty="0" smtClean="0"/>
              <a:t>University Website Programme</a:t>
            </a:r>
          </a:p>
          <a:p>
            <a:pPr marL="0" indent="0" algn="r">
              <a:buNone/>
            </a:pPr>
            <a:r>
              <a:rPr lang="en-GB" sz="2000" dirty="0"/>
              <a:t>n</a:t>
            </a:r>
            <a:r>
              <a:rPr lang="en-GB" sz="2000" dirty="0" smtClean="0"/>
              <a:t>eil.allison@ed.ac.uk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2672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Student Experience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Communications </a:t>
            </a:r>
            <a:r>
              <a:rPr lang="en-GB" dirty="0" smtClean="0"/>
              <a:t>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Lead by Lisa Dawson, Head of Student Systems Operations </a:t>
            </a:r>
          </a:p>
          <a:p>
            <a:pPr marL="0" indent="0">
              <a:buNone/>
            </a:pP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/>
              <a:t>Central </a:t>
            </a:r>
            <a:r>
              <a:rPr lang="en-GB" sz="2800" b="1" dirty="0" smtClean="0"/>
              <a:t>team</a:t>
            </a:r>
          </a:p>
          <a:p>
            <a:pPr marL="0" indent="0">
              <a:buNone/>
            </a:pPr>
            <a:r>
              <a:rPr lang="en-GB" sz="2400" b="1" dirty="0" smtClean="0"/>
              <a:t>University </a:t>
            </a:r>
            <a:r>
              <a:rPr lang="en-GB" sz="2400" b="1" dirty="0"/>
              <a:t>Website </a:t>
            </a:r>
            <a:r>
              <a:rPr lang="en-GB" sz="2400" b="1" dirty="0" smtClean="0"/>
              <a:t>Programme - </a:t>
            </a:r>
            <a:r>
              <a:rPr lang="en-GB" sz="2400" dirty="0" smtClean="0"/>
              <a:t>Rachel Bhandari, Neil </a:t>
            </a:r>
            <a:r>
              <a:rPr lang="en-GB" sz="2400" dirty="0"/>
              <a:t>Allison </a:t>
            </a:r>
          </a:p>
          <a:p>
            <a:pPr marL="0" indent="0">
              <a:buNone/>
            </a:pPr>
            <a:r>
              <a:rPr lang="en-GB" sz="2400" b="1" dirty="0"/>
              <a:t>Student </a:t>
            </a:r>
            <a:r>
              <a:rPr lang="en-GB" sz="2400" b="1" dirty="0" smtClean="0"/>
              <a:t>Systems - </a:t>
            </a:r>
            <a:r>
              <a:rPr lang="en-GB" sz="2400" dirty="0" smtClean="0"/>
              <a:t>Jamie Love, Mark </a:t>
            </a:r>
            <a:r>
              <a:rPr lang="en-GB" sz="2400" dirty="0"/>
              <a:t>Davison </a:t>
            </a:r>
          </a:p>
          <a:p>
            <a:pPr marL="0" indent="0">
              <a:buNone/>
            </a:pPr>
            <a:endParaRPr lang="en-GB" sz="2800" b="1" dirty="0" smtClean="0"/>
          </a:p>
          <a:p>
            <a:pPr marL="0" indent="0">
              <a:buNone/>
            </a:pPr>
            <a:r>
              <a:rPr lang="en-GB" sz="2800" b="1" dirty="0" smtClean="0"/>
              <a:t>Key aim:</a:t>
            </a:r>
            <a:endParaRPr lang="en-GB" sz="2800" b="1" dirty="0"/>
          </a:p>
          <a:p>
            <a:pPr marL="0" indent="0">
              <a:buNone/>
            </a:pPr>
            <a:r>
              <a:rPr lang="en-GB" sz="2400" b="1" dirty="0"/>
              <a:t>Straightforward and accessible Student </a:t>
            </a:r>
            <a:r>
              <a:rPr lang="en-GB" sz="2400" b="1" dirty="0" smtClean="0"/>
              <a:t>Services</a:t>
            </a:r>
          </a:p>
          <a:p>
            <a:pPr lvl="1"/>
            <a:r>
              <a:rPr lang="en-GB" sz="2200" dirty="0" smtClean="0"/>
              <a:t>Aligning with </a:t>
            </a:r>
            <a:r>
              <a:rPr lang="en-GB" sz="2200" dirty="0"/>
              <a:t>digital transformation </a:t>
            </a:r>
            <a:r>
              <a:rPr lang="en-GB" sz="2200" dirty="0" smtClean="0"/>
              <a:t>agenda</a:t>
            </a:r>
          </a:p>
          <a:p>
            <a:pPr lvl="1"/>
            <a:r>
              <a:rPr lang="en-GB" sz="2200" dirty="0" smtClean="0"/>
              <a:t>Following </a:t>
            </a:r>
            <a:r>
              <a:rPr lang="en-GB" sz="2200" dirty="0"/>
              <a:t>principles of design </a:t>
            </a:r>
            <a:r>
              <a:rPr lang="en-GB" sz="2200" dirty="0" smtClean="0"/>
              <a:t>for self </a:t>
            </a:r>
            <a:r>
              <a:rPr lang="en-GB" sz="2200" dirty="0"/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339248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overview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3 project </a:t>
            </a:r>
            <a:r>
              <a:rPr lang="en-GB" dirty="0" smtClean="0"/>
              <a:t>strands</a:t>
            </a:r>
            <a:br>
              <a:rPr lang="en-GB" dirty="0" smtClean="0"/>
            </a:br>
            <a:endParaRPr lang="en-GB" dirty="0" smtClean="0"/>
          </a:p>
          <a:p>
            <a:r>
              <a:rPr lang="en-GB" sz="2400" b="1" dirty="0" smtClean="0"/>
              <a:t>Staff website </a:t>
            </a:r>
          </a:p>
          <a:p>
            <a:pPr marL="457200" lvl="1" indent="0">
              <a:buNone/>
            </a:pPr>
            <a:r>
              <a:rPr lang="en-GB" sz="2400" dirty="0" smtClean="0">
                <a:hlinkClick r:id="rId2"/>
              </a:rPr>
              <a:t>http</a:t>
            </a:r>
            <a:r>
              <a:rPr lang="en-GB" sz="2400" dirty="0">
                <a:hlinkClick r:id="rId2"/>
              </a:rPr>
              <a:t>://</a:t>
            </a:r>
            <a:r>
              <a:rPr lang="en-GB" sz="2400" dirty="0" smtClean="0">
                <a:hlinkClick r:id="rId2"/>
              </a:rPr>
              <a:t>www.ed.ac.uk/staff/teaching-staff</a:t>
            </a:r>
            <a:endParaRPr lang="en-GB" sz="2400" dirty="0" smtClean="0"/>
          </a:p>
          <a:p>
            <a:pPr marL="457200" lvl="1" indent="0">
              <a:buNone/>
            </a:pPr>
            <a:r>
              <a:rPr lang="en-GB" sz="2400" dirty="0">
                <a:hlinkClick r:id="rId3"/>
              </a:rPr>
              <a:t>http://</a:t>
            </a:r>
            <a:r>
              <a:rPr lang="en-GB" sz="2400" dirty="0" smtClean="0">
                <a:hlinkClick r:id="rId3"/>
              </a:rPr>
              <a:t>www.ed.ac.uk/staff/supporting-students</a:t>
            </a:r>
            <a:endParaRPr lang="en-GB" sz="2400" dirty="0" smtClean="0"/>
          </a:p>
          <a:p>
            <a:pPr marL="457200" lvl="1" indent="0">
              <a:buNone/>
            </a:pPr>
            <a:endParaRPr lang="en-GB" sz="2400" dirty="0" smtClean="0"/>
          </a:p>
          <a:p>
            <a:r>
              <a:rPr lang="en-GB" sz="2400" b="1" dirty="0" smtClean="0"/>
              <a:t>Student communications</a:t>
            </a:r>
          </a:p>
          <a:p>
            <a:pPr marL="400050" lvl="1" indent="0">
              <a:buNone/>
            </a:pPr>
            <a:r>
              <a:rPr lang="en-GB" sz="2400" dirty="0" smtClean="0"/>
              <a:t>Student facing bulk email communications and social media</a:t>
            </a:r>
          </a:p>
          <a:p>
            <a:pPr marL="400050" lvl="1" indent="0">
              <a:buNone/>
            </a:pPr>
            <a:endParaRPr lang="en-GB" sz="2400" dirty="0"/>
          </a:p>
          <a:p>
            <a:r>
              <a:rPr lang="en-GB" sz="2400" b="1" dirty="0" smtClean="0"/>
              <a:t>Students website</a:t>
            </a:r>
          </a:p>
          <a:p>
            <a:pPr marL="400050" lvl="1" indent="0">
              <a:buNone/>
            </a:pPr>
            <a:r>
              <a:rPr lang="en-GB" sz="2400" dirty="0">
                <a:hlinkClick r:id="rId4"/>
              </a:rPr>
              <a:t>http://</a:t>
            </a:r>
            <a:r>
              <a:rPr lang="en-GB" sz="2400" dirty="0" smtClean="0">
                <a:hlinkClick r:id="rId4"/>
              </a:rPr>
              <a:t>www.ed.ac.uk/students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838200" y="2286000"/>
            <a:ext cx="6553200" cy="12192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05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 for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Top task survey findings (presentation)</a:t>
            </a:r>
          </a:p>
          <a:p>
            <a:r>
              <a:rPr lang="en-GB" sz="2400" dirty="0" smtClean="0"/>
              <a:t>How to apply this to the PT/SSO site (workshop)</a:t>
            </a:r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400" dirty="0" smtClean="0"/>
              <a:t>Review and close</a:t>
            </a:r>
          </a:p>
          <a:p>
            <a:endParaRPr lang="en-GB" sz="2000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057" y="2596735"/>
            <a:ext cx="4799886" cy="295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task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Aim – identify most common tasks/topics for student support enquiries</a:t>
            </a:r>
          </a:p>
          <a:p>
            <a:pPr lvl="1"/>
            <a:r>
              <a:rPr lang="en-GB" dirty="0" smtClean="0"/>
              <a:t>Survey task long list informed by 3 x SSO interviews </a:t>
            </a:r>
          </a:p>
          <a:p>
            <a:pPr lvl="1"/>
            <a:r>
              <a:rPr lang="en-GB" dirty="0" smtClean="0"/>
              <a:t>Circulated to SE Network</a:t>
            </a:r>
          </a:p>
          <a:p>
            <a:pPr lvl="1"/>
            <a:r>
              <a:rPr lang="en-GB" dirty="0" smtClean="0"/>
              <a:t>Invited to pick top 3 tasks to represent most common queries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93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responses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Response rate: </a:t>
            </a:r>
            <a:r>
              <a:rPr lang="en-GB" dirty="0" smtClean="0"/>
              <a:t>51 from about 100 </a:t>
            </a:r>
            <a:endParaRPr lang="en-GB" dirty="0"/>
          </a:p>
          <a:p>
            <a:pPr lvl="1"/>
            <a:r>
              <a:rPr lang="en-GB" dirty="0" smtClean="0"/>
              <a:t>Great </a:t>
            </a:r>
            <a:r>
              <a:rPr lang="en-GB" dirty="0" smtClean="0"/>
              <a:t>response, thank </a:t>
            </a:r>
            <a:r>
              <a:rPr lang="en-GB" dirty="0" smtClean="0"/>
              <a:t>you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r>
              <a:rPr lang="en-GB" dirty="0" smtClean="0"/>
              <a:t>By college:</a:t>
            </a:r>
          </a:p>
          <a:p>
            <a:pPr lvl="1"/>
            <a:r>
              <a:rPr lang="en-GB" dirty="0" smtClean="0"/>
              <a:t>Humanities &amp; Social Science: 74% </a:t>
            </a:r>
          </a:p>
          <a:p>
            <a:pPr lvl="1"/>
            <a:r>
              <a:rPr lang="en-GB" dirty="0" smtClean="0"/>
              <a:t>Medicine &amp; Veterinary Medicine: 8%</a:t>
            </a:r>
          </a:p>
          <a:p>
            <a:pPr lvl="1"/>
            <a:r>
              <a:rPr lang="en-GB" dirty="0" smtClean="0"/>
              <a:t>Science &amp; Engineering: 16%</a:t>
            </a:r>
          </a:p>
          <a:p>
            <a:pPr lvl="1"/>
            <a:r>
              <a:rPr lang="en-GB" dirty="0" smtClean="0"/>
              <a:t>Other: 2%</a:t>
            </a:r>
          </a:p>
          <a:p>
            <a:pPr marL="914400" lvl="1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88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319499"/>
              </p:ext>
            </p:extLst>
          </p:nvPr>
        </p:nvGraphicFramePr>
        <p:xfrm>
          <a:off x="429490" y="1066800"/>
          <a:ext cx="8562109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12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9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914400" y="5712896"/>
            <a:ext cx="74117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/>
              <a:t>Top 5 </a:t>
            </a:r>
            <a:r>
              <a:rPr lang="en-GB" sz="3600" dirty="0" smtClean="0"/>
              <a:t>tasks out </a:t>
            </a:r>
            <a:r>
              <a:rPr lang="en-GB" sz="3600" dirty="0"/>
              <a:t>of 26 = 60% of all votes</a:t>
            </a:r>
          </a:p>
        </p:txBody>
      </p:sp>
    </p:spTree>
    <p:extLst>
      <p:ext uri="{BB962C8B-B14F-4D97-AF65-F5344CB8AC3E}">
        <p14:creationId xmlns:p14="http://schemas.microsoft.com/office/powerpoint/2010/main" val="334256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738"/>
            <a:ext cx="8229600" cy="36568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pages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400050" lvl="1" indent="0">
              <a:buNone/>
            </a:pPr>
            <a:r>
              <a:rPr lang="en-GB" sz="2000" b="1" dirty="0" smtClean="0"/>
              <a:t>Top 50%: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000" dirty="0" smtClean="0"/>
              <a:t>www.ed.ac.uk/staff</a:t>
            </a:r>
            <a:endParaRPr lang="en-GB" sz="2000" dirty="0"/>
          </a:p>
          <a:p>
            <a:pPr marL="857250" lvl="1" indent="-457200">
              <a:buFont typeface="+mj-lt"/>
              <a:buAutoNum type="arabicPeriod"/>
            </a:pPr>
            <a:r>
              <a:rPr lang="en-GB" sz="2000" dirty="0"/>
              <a:t>www.ed.ac.uk/staff/services-support/support-services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000" dirty="0"/>
              <a:t>www.ed.ac.uk/staff/services-support/mail-email-phones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000" dirty="0"/>
              <a:t>www.ed.ac.uk/staff/services-support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000" dirty="0"/>
              <a:t>www.ed.ac.uk/staff/research-staff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11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1480" y="-27794370"/>
            <a:ext cx="12186960" cy="624467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Search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4259383" y="-27784425"/>
          <a:ext cx="6397386" cy="446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-1512768" y="29608462"/>
          <a:ext cx="8829677" cy="503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35" y="1190943"/>
            <a:ext cx="8464065" cy="482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17605</TotalTime>
  <Words>478</Words>
  <Application>Microsoft Office PowerPoint</Application>
  <PresentationFormat>On-screen Show (4:3)</PresentationFormat>
  <Paragraphs>162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Student Experience  Network Workshop</vt:lpstr>
      <vt:lpstr>Student Experience  Communications Project</vt:lpstr>
      <vt:lpstr>Project overview</vt:lpstr>
      <vt:lpstr>Goals for today</vt:lpstr>
      <vt:lpstr>Top task survey</vt:lpstr>
      <vt:lpstr>Survey responses</vt:lpstr>
      <vt:lpstr>Top tasks</vt:lpstr>
      <vt:lpstr>Web pages</vt:lpstr>
      <vt:lpstr>Search terms</vt:lpstr>
      <vt:lpstr>Top tasks</vt:lpstr>
      <vt:lpstr>Today’s activity</vt:lpstr>
      <vt:lpstr>What’s a user story?</vt:lpstr>
      <vt:lpstr>User stories</vt:lpstr>
      <vt:lpstr>For example</vt:lpstr>
      <vt:lpstr>Activity 1: 10 mins</vt:lpstr>
      <vt:lpstr>Activity 2: 10 minutes</vt:lpstr>
      <vt:lpstr>What we’ve achieved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Olive the occasional user</dc:title>
  <dc:creator>ALLISON Neil</dc:creator>
  <cp:lastModifiedBy>ALLISON Neil</cp:lastModifiedBy>
  <cp:revision>514</cp:revision>
  <cp:lastPrinted>2016-02-03T14:15:19Z</cp:lastPrinted>
  <dcterms:created xsi:type="dcterms:W3CDTF">2006-08-16T00:00:00Z</dcterms:created>
  <dcterms:modified xsi:type="dcterms:W3CDTF">2016-05-13T10:53:07Z</dcterms:modified>
</cp:coreProperties>
</file>