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88" r:id="rId2"/>
    <p:sldId id="296" r:id="rId3"/>
    <p:sldId id="289" r:id="rId4"/>
    <p:sldId id="297" r:id="rId5"/>
    <p:sldId id="292" r:id="rId6"/>
    <p:sldId id="291" r:id="rId7"/>
    <p:sldId id="298" r:id="rId8"/>
    <p:sldId id="29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94"/>
  </p:normalViewPr>
  <p:slideViewPr>
    <p:cSldViewPr snapToGrid="0" snapToObjects="1">
      <p:cViewPr varScale="1">
        <p:scale>
          <a:sx n="90" d="100"/>
          <a:sy n="90" d="100"/>
        </p:scale>
        <p:origin x="23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93E47-6C7C-A347-BE51-C06085953374}" type="datetimeFigureOut">
              <a:rPr lang="en-US" smtClean="0"/>
              <a:t>5/11/21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5AFD0-EA94-A14E-8DD2-F36F84556DD9}" type="slidenum">
              <a:rPr lang="en-US" smtClean="0"/>
              <a:t>‹#›</a:t>
            </a:fld>
            <a:endParaRPr lang="en-US"/>
          </a:p>
        </p:txBody>
      </p:sp>
    </p:spTree>
    <p:extLst>
      <p:ext uri="{BB962C8B-B14F-4D97-AF65-F5344CB8AC3E}">
        <p14:creationId xmlns:p14="http://schemas.microsoft.com/office/powerpoint/2010/main" val="192767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46696-8B64-E940-A2CF-05F6C993981B}" type="slidenum">
              <a:rPr lang="en-US" smtClean="0"/>
              <a:t>1</a:t>
            </a:fld>
            <a:endParaRPr lang="en-US"/>
          </a:p>
        </p:txBody>
      </p:sp>
    </p:spTree>
    <p:extLst>
      <p:ext uri="{BB962C8B-B14F-4D97-AF65-F5344CB8AC3E}">
        <p14:creationId xmlns:p14="http://schemas.microsoft.com/office/powerpoint/2010/main" val="194181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Depicted is a typical image (many can be found online) of Buddhist monks, in this case from Thailand, on a daily alms-round. A combination of ancient monastic regulations (</a:t>
            </a:r>
            <a:r>
              <a:rPr lang="en-US" i="1" dirty="0" err="1"/>
              <a:t>vinaya</a:t>
            </a:r>
            <a:r>
              <a:rPr lang="en-US" dirty="0"/>
              <a:t>) and local custom dictate how monastics, who are not permitted to work or earn money, receive gifts from the laity. These gifts range from daily offerings of food, collected in the mornings by monks who visit devotees near or at their homes, to vast sums of money donated to the </a:t>
            </a:r>
            <a:r>
              <a:rPr lang="en-US" dirty="0" err="1"/>
              <a:t>Saṅgha</a:t>
            </a:r>
            <a:r>
              <a:rPr lang="en-US" dirty="0"/>
              <a:t> by royalty, businesses or other wealthy supporters.</a:t>
            </a:r>
          </a:p>
          <a:p>
            <a:r>
              <a:rPr lang="en-US" dirty="0"/>
              <a:t>Why do Buddhist laity make offerings to monks? Genuine altruism notwithstanding, from an early stage in its history Buddhism has presented the </a:t>
            </a:r>
            <a:r>
              <a:rPr lang="en-US" dirty="0" err="1"/>
              <a:t>Saṅgha</a:t>
            </a:r>
            <a:r>
              <a:rPr lang="en-US" dirty="0"/>
              <a:t> and its monks (and nuns) as each a fertile ‘field of merit’ (</a:t>
            </a:r>
            <a:r>
              <a:rPr lang="en-US" i="1" dirty="0" err="1"/>
              <a:t>puññakhetta</a:t>
            </a:r>
            <a:r>
              <a:rPr lang="en-US" dirty="0"/>
              <a:t>). Buddhists of all kinds are interested in doing good deeds (</a:t>
            </a:r>
            <a:r>
              <a:rPr lang="en-US" i="1" dirty="0"/>
              <a:t>karma</a:t>
            </a:r>
            <a:r>
              <a:rPr lang="en-US" dirty="0"/>
              <a:t>) to receive a better rebirth; Buddhist renouncers, who sustain the Dharma in the world, are the best kinds of recipients of donations (next to the Buddha himself), so monks by their dependence upon the laity provide for them ‘fertile soil’ in which to plant the ‘seeds’ of good deeds, which will bear ‘fruit’ (happy results) in this life or the next.</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267973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much, much more that could be said about ‘right view’ especially; indeed, much Buddhist teaching could be said to be concerned with what our ‘right view’ should be respect to our identity and experience. However, early Buddhist literature is at least as concerned with articulating what are </a:t>
            </a:r>
            <a:r>
              <a:rPr lang="en-US" i="1" dirty="0"/>
              <a:t>wrong </a:t>
            </a:r>
            <a:r>
              <a:rPr lang="en-US" i="0" dirty="0"/>
              <a:t>views, of perspectives on the world that are unhelpful or insidious (e.g., ideas about an enduring self, as discussed in an earlier session), or simply redundant and therefore distracting (e.g., speculations about other metaphysical questions, such as with respect to the origin of the universe and so forth). An important early ‘catalogue’ of wrong views is the </a:t>
            </a:r>
            <a:r>
              <a:rPr lang="en-US" i="1" dirty="0" err="1"/>
              <a:t>Brahmajāla</a:t>
            </a:r>
            <a:r>
              <a:rPr lang="en-US" i="1" dirty="0"/>
              <a:t>-sutta</a:t>
            </a:r>
            <a:r>
              <a:rPr lang="en-US" i="0" dirty="0"/>
              <a:t>, canonically the very first discourse of the Buddha in the Pāli canon; this is a difficult read even in English translation, but can be found here: https://</a:t>
            </a:r>
            <a:r>
              <a:rPr lang="en-US" i="0" dirty="0" err="1"/>
              <a:t>www.accesstoinsight.org</a:t>
            </a:r>
            <a:r>
              <a:rPr lang="en-US" i="0" dirty="0"/>
              <a:t>/</a:t>
            </a:r>
            <a:r>
              <a:rPr lang="en-US" i="0" dirty="0" err="1"/>
              <a:t>tipitaka</a:t>
            </a:r>
            <a:r>
              <a:rPr lang="en-US" i="0" dirty="0"/>
              <a:t>/</a:t>
            </a:r>
            <a:r>
              <a:rPr lang="en-US" i="0" dirty="0" err="1"/>
              <a:t>dn</a:t>
            </a:r>
            <a:r>
              <a:rPr lang="en-US" i="0" dirty="0"/>
              <a:t>/dn.01.0.bodh.html.</a:t>
            </a:r>
          </a:p>
          <a:p>
            <a:endParaRPr lang="en-US" i="0" dirty="0"/>
          </a:p>
          <a:p>
            <a:r>
              <a:rPr lang="en-US" i="0" dirty="0"/>
              <a:t>More will be said about meditation in the next session.</a:t>
            </a:r>
          </a:p>
        </p:txBody>
      </p:sp>
      <p:sp>
        <p:nvSpPr>
          <p:cNvPr id="4" name="Slide Number Placeholder 3"/>
          <p:cNvSpPr>
            <a:spLocks noGrp="1"/>
          </p:cNvSpPr>
          <p:nvPr>
            <p:ph type="sldNum" sz="quarter" idx="5"/>
          </p:nvPr>
        </p:nvSpPr>
        <p:spPr/>
        <p:txBody>
          <a:bodyPr/>
          <a:lstStyle/>
          <a:p>
            <a:fld id="{CF746696-8B64-E940-A2CF-05F6C993981B}" type="slidenum">
              <a:rPr lang="en-US" smtClean="0"/>
              <a:t>3</a:t>
            </a:fld>
            <a:endParaRPr lang="en-US"/>
          </a:p>
        </p:txBody>
      </p:sp>
    </p:spTree>
    <p:extLst>
      <p:ext uri="{BB962C8B-B14F-4D97-AF65-F5344CB8AC3E}">
        <p14:creationId xmlns:p14="http://schemas.microsoft.com/office/powerpoint/2010/main" val="272178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account of what is intended by the Eight ‘Limbs’ (</a:t>
            </a:r>
            <a:r>
              <a:rPr lang="en-US" i="1" dirty="0" err="1"/>
              <a:t>aṅga</a:t>
            </a:r>
            <a:r>
              <a:rPr lang="en-US" dirty="0" err="1"/>
              <a:t>s</a:t>
            </a:r>
            <a:r>
              <a:rPr lang="en-US" dirty="0"/>
              <a:t>) of the path is that of the </a:t>
            </a:r>
            <a:r>
              <a:rPr lang="en-US" i="1" dirty="0" err="1"/>
              <a:t>Mahāvibhaṅga</a:t>
            </a:r>
            <a:r>
              <a:rPr lang="en-US" i="1" dirty="0"/>
              <a:t>-sutta</a:t>
            </a:r>
            <a:r>
              <a:rPr lang="en-US" i="0" dirty="0"/>
              <a:t> (canonical ref. SN 45.8), which can be found here: https://</a:t>
            </a:r>
            <a:r>
              <a:rPr lang="en-US" i="0" dirty="0" err="1"/>
              <a:t>www.accesstoinsight.org</a:t>
            </a:r>
            <a:r>
              <a:rPr lang="en-US" i="0" dirty="0"/>
              <a:t>/</a:t>
            </a:r>
            <a:r>
              <a:rPr lang="en-US" i="0" dirty="0" err="1"/>
              <a:t>tipitaka</a:t>
            </a:r>
            <a:r>
              <a:rPr lang="en-US" i="0" dirty="0"/>
              <a:t>/</a:t>
            </a:r>
            <a:r>
              <a:rPr lang="en-US" i="0" dirty="0" err="1"/>
              <a:t>sn</a:t>
            </a:r>
            <a:r>
              <a:rPr lang="en-US" i="0" dirty="0"/>
              <a:t>/sn45/sn45.008.than.html.</a:t>
            </a:r>
          </a:p>
        </p:txBody>
      </p:sp>
      <p:sp>
        <p:nvSpPr>
          <p:cNvPr id="4" name="Slide Number Placeholder 3"/>
          <p:cNvSpPr>
            <a:spLocks noGrp="1"/>
          </p:cNvSpPr>
          <p:nvPr>
            <p:ph type="sldNum" sz="quarter" idx="5"/>
          </p:nvPr>
        </p:nvSpPr>
        <p:spPr/>
        <p:txBody>
          <a:bodyPr/>
          <a:lstStyle/>
          <a:p>
            <a:fld id="{CF746696-8B64-E940-A2CF-05F6C993981B}" type="slidenum">
              <a:rPr lang="en-US" smtClean="0"/>
              <a:t>4</a:t>
            </a:fld>
            <a:endParaRPr lang="en-US"/>
          </a:p>
        </p:txBody>
      </p:sp>
    </p:spTree>
    <p:extLst>
      <p:ext uri="{BB962C8B-B14F-4D97-AF65-F5344CB8AC3E}">
        <p14:creationId xmlns:p14="http://schemas.microsoft.com/office/powerpoint/2010/main" val="60153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full text of the five precepts, and links to discussions of the lists of eight and ten, see https://</a:t>
            </a:r>
            <a:r>
              <a:rPr lang="en-US" dirty="0" err="1"/>
              <a:t>www.accesstoinsight.org</a:t>
            </a:r>
            <a:r>
              <a:rPr lang="en-US" dirty="0"/>
              <a:t>/</a:t>
            </a:r>
            <a:r>
              <a:rPr lang="en-US" dirty="0" err="1"/>
              <a:t>ptf</a:t>
            </a:r>
            <a:r>
              <a:rPr lang="en-US" dirty="0"/>
              <a:t>/dhamma/</a:t>
            </a:r>
            <a:r>
              <a:rPr lang="en-US" dirty="0" err="1"/>
              <a:t>sila</a:t>
            </a:r>
            <a:r>
              <a:rPr lang="en-US" dirty="0"/>
              <a:t>/</a:t>
            </a:r>
            <a:r>
              <a:rPr lang="en-US" dirty="0" err="1"/>
              <a:t>pancasila.html</a:t>
            </a:r>
            <a:r>
              <a:rPr lang="en-US" dirty="0"/>
              <a:t> </a:t>
            </a:r>
          </a:p>
          <a:p>
            <a:endParaRPr lang="en-US" dirty="0"/>
          </a:p>
          <a:p>
            <a:r>
              <a:rPr lang="en-US" dirty="0"/>
              <a:t>Image: Photo Dharma from </a:t>
            </a:r>
            <a:r>
              <a:rPr lang="en-US" dirty="0" err="1"/>
              <a:t>Sadao</a:t>
            </a:r>
            <a:r>
              <a:rPr lang="en-US" dirty="0"/>
              <a:t>, Thailand - 041 </a:t>
            </a:r>
            <a:r>
              <a:rPr lang="en-US" dirty="0" err="1"/>
              <a:t>Tapussa</a:t>
            </a:r>
            <a:r>
              <a:rPr lang="en-US" dirty="0"/>
              <a:t> and </a:t>
            </a:r>
            <a:r>
              <a:rPr lang="en-US" dirty="0" err="1"/>
              <a:t>Bhallika</a:t>
            </a:r>
            <a:r>
              <a:rPr lang="en-US" dirty="0"/>
              <a:t> give Food to Buddha who turns Four </a:t>
            </a:r>
            <a:r>
              <a:rPr lang="en-US" dirty="0" err="1"/>
              <a:t>Almsbowls</a:t>
            </a:r>
            <a:r>
              <a:rPr lang="en-US" dirty="0"/>
              <a:t> into One, </a:t>
            </a:r>
            <a:r>
              <a:rPr lang="en-GB" sz="1200" b="0" i="0" kern="1200" dirty="0">
                <a:solidFill>
                  <a:schemeClr val="tx1"/>
                </a:solidFill>
                <a:effectLst/>
                <a:latin typeface="+mn-lt"/>
                <a:ea typeface="+mn-ea"/>
                <a:cs typeface="+mn-cs"/>
              </a:rPr>
              <a:t>in the Chedi </a:t>
            </a:r>
            <a:r>
              <a:rPr lang="en-GB" sz="1200" b="0" i="0" kern="1200" dirty="0" err="1">
                <a:solidFill>
                  <a:schemeClr val="tx1"/>
                </a:solidFill>
                <a:effectLst/>
                <a:latin typeface="+mn-lt"/>
                <a:ea typeface="+mn-ea"/>
                <a:cs typeface="+mn-cs"/>
              </a:rPr>
              <a:t>Traiphop</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Traimongkhon</a:t>
            </a:r>
            <a:r>
              <a:rPr lang="en-GB" sz="1200" b="0" i="0" kern="1200" dirty="0">
                <a:solidFill>
                  <a:schemeClr val="tx1"/>
                </a:solidFill>
                <a:effectLst/>
                <a:latin typeface="+mn-lt"/>
                <a:ea typeface="+mn-ea"/>
                <a:cs typeface="+mn-cs"/>
              </a:rPr>
              <a:t> Temple, </a:t>
            </a:r>
            <a:r>
              <a:rPr lang="en-GB" sz="1200" b="0" i="0" kern="1200" dirty="0" err="1">
                <a:solidFill>
                  <a:schemeClr val="tx1"/>
                </a:solidFill>
                <a:effectLst/>
                <a:latin typeface="+mn-lt"/>
                <a:ea typeface="+mn-ea"/>
                <a:cs typeface="+mn-cs"/>
              </a:rPr>
              <a:t>Hatyai</a:t>
            </a:r>
            <a:r>
              <a:rPr lang="en-GB" sz="1200" b="0" i="0" kern="1200" dirty="0">
                <a:solidFill>
                  <a:schemeClr val="tx1"/>
                </a:solidFill>
                <a:effectLst/>
                <a:latin typeface="+mn-lt"/>
                <a:ea typeface="+mn-ea"/>
                <a:cs typeface="+mn-cs"/>
              </a:rPr>
              <a:t>.</a:t>
            </a:r>
            <a:r>
              <a:rPr lang="en-US" dirty="0"/>
              <a:t> CC BY 2.0, https://</a:t>
            </a:r>
            <a:r>
              <a:rPr lang="en-US" dirty="0" err="1"/>
              <a:t>commons.wikimedia.org</a:t>
            </a:r>
            <a:r>
              <a:rPr lang="en-US" dirty="0"/>
              <a:t>/w/</a:t>
            </a:r>
            <a:r>
              <a:rPr lang="en-US" dirty="0" err="1"/>
              <a:t>index.php?curid</a:t>
            </a:r>
            <a:r>
              <a:rPr lang="en-US" dirty="0"/>
              <a:t>=50795066</a:t>
            </a:r>
          </a:p>
          <a:p>
            <a:r>
              <a:rPr lang="en-US" dirty="0"/>
              <a:t>The merchants </a:t>
            </a:r>
            <a:r>
              <a:rPr lang="en-US" dirty="0" err="1"/>
              <a:t>Tapussa</a:t>
            </a:r>
            <a:r>
              <a:rPr lang="en-US" dirty="0"/>
              <a:t> and </a:t>
            </a:r>
            <a:r>
              <a:rPr lang="en-US" dirty="0" err="1"/>
              <a:t>Bhallika</a:t>
            </a:r>
            <a:r>
              <a:rPr lang="en-US" dirty="0"/>
              <a:t> were the first lay Buddhists, after making an offering to the Buddha, and taking refuge in the Buddha and his Dhamma (there being no Sangha yet). Although the precepts are not usually mentioned in that story, they became – along with taking refuge – the definition of becoming a lay follower for the Buddha. As we will discuss further in the next session, making an offering to the Buddha is also a key lay Buddhist act. This being the first such offering after the Buddha’s awakening, he has no bowl in which to receive it. Hence four gods appear and each present a bowl; the Buddha magically combines the four into one bowl, in which he can receive the first gift from his first followers.</a:t>
            </a:r>
          </a:p>
        </p:txBody>
      </p:sp>
      <p:sp>
        <p:nvSpPr>
          <p:cNvPr id="4" name="Slide Number Placeholder 3"/>
          <p:cNvSpPr>
            <a:spLocks noGrp="1"/>
          </p:cNvSpPr>
          <p:nvPr>
            <p:ph type="sldNum" sz="quarter" idx="5"/>
          </p:nvPr>
        </p:nvSpPr>
        <p:spPr/>
        <p:txBody>
          <a:bodyPr/>
          <a:lstStyle/>
          <a:p>
            <a:fld id="{CF746696-8B64-E940-A2CF-05F6C993981B}" type="slidenum">
              <a:rPr lang="en-US" smtClean="0"/>
              <a:t>5</a:t>
            </a:fld>
            <a:endParaRPr lang="en-US"/>
          </a:p>
        </p:txBody>
      </p:sp>
    </p:spTree>
    <p:extLst>
      <p:ext uri="{BB962C8B-B14F-4D97-AF65-F5344CB8AC3E}">
        <p14:creationId xmlns:p14="http://schemas.microsoft.com/office/powerpoint/2010/main" val="420320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full story and some suggested discussion questions see https://</a:t>
            </a:r>
            <a:r>
              <a:rPr lang="en-US" dirty="0" err="1"/>
              <a:t>blogs.ed.ac.uk</a:t>
            </a:r>
            <a:r>
              <a:rPr lang="en-US" dirty="0"/>
              <a:t>/</a:t>
            </a:r>
            <a:r>
              <a:rPr lang="en-US" dirty="0" err="1"/>
              <a:t>teachingbuddhism</a:t>
            </a:r>
            <a:r>
              <a:rPr lang="en-US" dirty="0"/>
              <a:t>/2021/04/29/a-story-about-the-five-precepts/</a:t>
            </a:r>
          </a:p>
          <a:p>
            <a:endParaRPr lang="en-US" dirty="0"/>
          </a:p>
          <a:p>
            <a:r>
              <a:rPr lang="en-US" dirty="0"/>
              <a:t>The image is copyright free (CC-zero) and depicts the </a:t>
            </a:r>
            <a:r>
              <a:rPr lang="en-US" dirty="0" err="1"/>
              <a:t>almsround</a:t>
            </a:r>
            <a:r>
              <a:rPr lang="en-US" dirty="0"/>
              <a:t> of Buddhist monks: https://</a:t>
            </a:r>
            <a:r>
              <a:rPr lang="en-US" dirty="0" err="1"/>
              <a:t>www.hippopx.com</a:t>
            </a:r>
            <a:r>
              <a:rPr lang="en-US" dirty="0"/>
              <a:t>/</a:t>
            </a:r>
            <a:r>
              <a:rPr lang="en-US" dirty="0" err="1"/>
              <a:t>en</a:t>
            </a:r>
            <a:r>
              <a:rPr lang="en-US" dirty="0"/>
              <a:t>/sangha-in-line-pindacara-pindapata-theravada-monks-alms-round-buddhist-monks-religion-107211 </a:t>
            </a:r>
          </a:p>
          <a:p>
            <a:r>
              <a:rPr lang="en-US" dirty="0"/>
              <a:t>The deportment of monks and other renouncers is often commented on in Buddhist texts, as it has the capacity to deeply impress laypeople (including, in our story, royalty) and lead to their benefit. Note that the renouncers in our story do not become Buddhist monks, since there are no Buddhist teachings or institutions at the time in which the story is set. </a:t>
            </a:r>
          </a:p>
          <a:p>
            <a:endParaRPr lang="en-US" dirty="0"/>
          </a:p>
        </p:txBody>
      </p:sp>
      <p:sp>
        <p:nvSpPr>
          <p:cNvPr id="4" name="Slide Number Placeholder 3"/>
          <p:cNvSpPr>
            <a:spLocks noGrp="1"/>
          </p:cNvSpPr>
          <p:nvPr>
            <p:ph type="sldNum" sz="quarter" idx="5"/>
          </p:nvPr>
        </p:nvSpPr>
        <p:spPr/>
        <p:txBody>
          <a:bodyPr/>
          <a:lstStyle/>
          <a:p>
            <a:fld id="{CF746696-8B64-E940-A2CF-05F6C993981B}" type="slidenum">
              <a:rPr lang="en-US" smtClean="0"/>
              <a:t>6</a:t>
            </a:fld>
            <a:endParaRPr lang="en-US"/>
          </a:p>
        </p:txBody>
      </p:sp>
    </p:spTree>
    <p:extLst>
      <p:ext uri="{BB962C8B-B14F-4D97-AF65-F5344CB8AC3E}">
        <p14:creationId xmlns:p14="http://schemas.microsoft.com/office/powerpoint/2010/main" val="253229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translation of the </a:t>
            </a:r>
            <a:r>
              <a:rPr lang="en-US" i="1" dirty="0" err="1"/>
              <a:t>Vaṇijjāsutta</a:t>
            </a:r>
            <a:r>
              <a:rPr lang="en-US" i="0" dirty="0"/>
              <a:t> (canonical reference AN 5.177) can be found here: https://</a:t>
            </a:r>
            <a:r>
              <a:rPr lang="en-US" i="0" dirty="0" err="1"/>
              <a:t>www.accesstoinsight.org</a:t>
            </a:r>
            <a:r>
              <a:rPr lang="en-US" i="0" dirty="0"/>
              <a:t>/</a:t>
            </a:r>
            <a:r>
              <a:rPr lang="en-US" i="0" dirty="0" err="1"/>
              <a:t>tipitaka</a:t>
            </a:r>
            <a:r>
              <a:rPr lang="en-US" i="0" dirty="0"/>
              <a:t>/an/an05/an05.177.than.html </a:t>
            </a:r>
          </a:p>
          <a:p>
            <a:endParaRPr lang="en-US" i="0" dirty="0"/>
          </a:p>
          <a:p>
            <a:r>
              <a:rPr lang="en-US" i="0" dirty="0"/>
              <a:t>Some sections of the </a:t>
            </a:r>
            <a:r>
              <a:rPr lang="en-US" i="1" dirty="0" err="1"/>
              <a:t>Mahāvagga</a:t>
            </a:r>
            <a:r>
              <a:rPr lang="en-US" i="0" dirty="0"/>
              <a:t> can be found translated here: https://</a:t>
            </a:r>
            <a:r>
              <a:rPr lang="en-US" i="0" dirty="0" err="1"/>
              <a:t>www.accesstoinsight.org</a:t>
            </a:r>
            <a:r>
              <a:rPr lang="en-US" i="0" dirty="0"/>
              <a:t>/</a:t>
            </a:r>
            <a:r>
              <a:rPr lang="en-US" i="0" dirty="0" err="1"/>
              <a:t>tipitaka</a:t>
            </a:r>
            <a:r>
              <a:rPr lang="en-US" i="0" dirty="0"/>
              <a:t>/vin/mv/</a:t>
            </a:r>
            <a:r>
              <a:rPr lang="en-US" i="0" dirty="0" err="1"/>
              <a:t>index.html</a:t>
            </a:r>
            <a:r>
              <a:rPr lang="en-US" i="0" dirty="0"/>
              <a:t>; however, this does not include the passage translated here, explained in full in the video. For this, one might best see I.B. Horner’s (1951) </a:t>
            </a:r>
            <a:r>
              <a:rPr lang="en-US" i="1" dirty="0"/>
              <a:t>The Book of the Discipline (Vinaya-</a:t>
            </a:r>
            <a:r>
              <a:rPr lang="en-US" i="1" dirty="0" err="1"/>
              <a:t>Piṭaka</a:t>
            </a:r>
            <a:r>
              <a:rPr lang="en-US" i="1" dirty="0"/>
              <a:t>), vol. IV (</a:t>
            </a:r>
            <a:r>
              <a:rPr lang="en-US" i="1" dirty="0" err="1"/>
              <a:t>Mahāvagga</a:t>
            </a:r>
            <a:r>
              <a:rPr lang="en-US" i="1" dirty="0"/>
              <a:t>)</a:t>
            </a:r>
            <a:r>
              <a:rPr lang="en-US" i="0" dirty="0"/>
              <a:t>, Pali Text Society,</a:t>
            </a:r>
            <a:r>
              <a:rPr lang="en-US" i="1" dirty="0"/>
              <a:t> </a:t>
            </a:r>
            <a:r>
              <a:rPr lang="en-US" i="0" dirty="0"/>
              <a:t>pp.91–92.</a:t>
            </a:r>
          </a:p>
          <a:p>
            <a:endParaRPr lang="en-US" i="0" dirty="0"/>
          </a:p>
          <a:p>
            <a:r>
              <a:rPr lang="en-US" i="0" dirty="0"/>
              <a:t>The image depicts an encounter between the Buddha and the King </a:t>
            </a:r>
            <a:r>
              <a:rPr lang="en-US" i="0" dirty="0" err="1"/>
              <a:t>Bimbisāra</a:t>
            </a:r>
            <a:r>
              <a:rPr lang="en-US" i="0" dirty="0"/>
              <a:t>, a contemporary and (traditionally) a devotee of the Buddha who ruled over the North Indian kingdom of Magadha in the C5th BCE. The image is covered by Creative Commons Attribution, so free to use if credit is supplied, and is by </a:t>
            </a:r>
            <a:r>
              <a:rPr lang="en-US" i="0" dirty="0" err="1"/>
              <a:t>Anandajoti</a:t>
            </a:r>
            <a:r>
              <a:rPr lang="en-US" i="0" dirty="0"/>
              <a:t> Bhikkhu, uploaded by </a:t>
            </a:r>
            <a:r>
              <a:rPr lang="en-US" i="0" dirty="0" err="1"/>
              <a:t>Ibolya</a:t>
            </a:r>
            <a:r>
              <a:rPr lang="en-US" i="0" dirty="0"/>
              <a:t> Horvath (https://</a:t>
            </a:r>
            <a:r>
              <a:rPr lang="en-US" i="0" dirty="0" err="1"/>
              <a:t>www.worldhistory.org</a:t>
            </a:r>
            <a:r>
              <a:rPr lang="en-US" i="0" dirty="0"/>
              <a:t>/image/11562/</a:t>
            </a:r>
            <a:r>
              <a:rPr lang="en-US" i="0" dirty="0" err="1"/>
              <a:t>bimbisara</a:t>
            </a:r>
            <a:r>
              <a:rPr lang="en-US" i="0" dirty="0"/>
              <a:t>--the-bodhisattva/). This is a stone relief produced in likely the ninth century, taken from the Buddhist monument </a:t>
            </a:r>
            <a:r>
              <a:rPr lang="en-US" i="0" dirty="0" err="1"/>
              <a:t>Borobodur</a:t>
            </a:r>
            <a:r>
              <a:rPr lang="en-US" i="0" dirty="0"/>
              <a:t> (contemporary Java, Indonesia), which is undoubtedly one of the wonders of the Buddhist world: https://</a:t>
            </a:r>
            <a:r>
              <a:rPr lang="en-US" i="0" dirty="0" err="1"/>
              <a:t>en.wikipedia.org</a:t>
            </a:r>
            <a:r>
              <a:rPr lang="en-US" i="0" dirty="0"/>
              <a:t>/wiki/Borobudur.</a:t>
            </a:r>
            <a:endParaRPr lang="en-US" i="1" dirty="0"/>
          </a:p>
        </p:txBody>
      </p:sp>
      <p:sp>
        <p:nvSpPr>
          <p:cNvPr id="4" name="Slide Number Placeholder 3"/>
          <p:cNvSpPr>
            <a:spLocks noGrp="1"/>
          </p:cNvSpPr>
          <p:nvPr>
            <p:ph type="sldNum" sz="quarter" idx="5"/>
          </p:nvPr>
        </p:nvSpPr>
        <p:spPr/>
        <p:txBody>
          <a:bodyPr/>
          <a:lstStyle/>
          <a:p>
            <a:fld id="{CF746696-8B64-E940-A2CF-05F6C993981B}" type="slidenum">
              <a:rPr lang="en-US" smtClean="0"/>
              <a:t>7</a:t>
            </a:fld>
            <a:endParaRPr lang="en-US"/>
          </a:p>
        </p:txBody>
      </p:sp>
    </p:spTree>
    <p:extLst>
      <p:ext uri="{BB962C8B-B14F-4D97-AF65-F5344CB8AC3E}">
        <p14:creationId xmlns:p14="http://schemas.microsoft.com/office/powerpoint/2010/main" val="35953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Depicted is a typical image (many can be found online) of Buddhist monks, in this case from Thailand, on a daily alms-round. A combination of ancient monastic regulations (</a:t>
            </a:r>
            <a:r>
              <a:rPr lang="en-US" i="1" dirty="0" err="1"/>
              <a:t>vinaya</a:t>
            </a:r>
            <a:r>
              <a:rPr lang="en-US" dirty="0"/>
              <a:t>) and local custom dictate how monastics, who are not permitted to work or earn money, receive gifts from the laity. These gifts range from daily offerings of food, collected in the mornings by monks who visit devotees near or at their homes, to vast sums of money donated to the </a:t>
            </a:r>
            <a:r>
              <a:rPr lang="en-US" dirty="0" err="1"/>
              <a:t>Saṅgha</a:t>
            </a:r>
            <a:r>
              <a:rPr lang="en-US" dirty="0"/>
              <a:t> by royalty, businesses or other wealthy supporters.</a:t>
            </a:r>
          </a:p>
          <a:p>
            <a:r>
              <a:rPr lang="en-US" dirty="0"/>
              <a:t>Why do Buddhist laity make offerings to monks? Genuine altruism notwithstanding, from an early stage in its history Buddhism has presented the </a:t>
            </a:r>
            <a:r>
              <a:rPr lang="en-US" dirty="0" err="1"/>
              <a:t>Saṅgha</a:t>
            </a:r>
            <a:r>
              <a:rPr lang="en-US" dirty="0"/>
              <a:t> and its monks (and nuns) as each a fertile ‘field of merit’ (</a:t>
            </a:r>
            <a:r>
              <a:rPr lang="en-US" i="1" dirty="0" err="1"/>
              <a:t>puññakhetta</a:t>
            </a:r>
            <a:r>
              <a:rPr lang="en-US" dirty="0"/>
              <a:t>). Buddhists of all kinds are interested in doing good deeds (</a:t>
            </a:r>
            <a:r>
              <a:rPr lang="en-US" i="1" dirty="0"/>
              <a:t>karma</a:t>
            </a:r>
            <a:r>
              <a:rPr lang="en-US" dirty="0"/>
              <a:t>) to receive a better rebirth; Buddhist renouncers, who sustain the Dharma in the world, are the best kinds of recipients of donations (next to the Buddha himself), so monks by their dependence upon the laity provide for them ‘fertile soil’ in which to plant the ‘seeds’ of good deeds, which will bear ‘fruit’ (happy results) in this life or the next.</a:t>
            </a:r>
          </a:p>
        </p:txBody>
      </p:sp>
      <p:sp>
        <p:nvSpPr>
          <p:cNvPr id="4" name="Slide Number Placeholder 3"/>
          <p:cNvSpPr>
            <a:spLocks noGrp="1"/>
          </p:cNvSpPr>
          <p:nvPr>
            <p:ph type="sldNum" sz="quarter" idx="5"/>
          </p:nvPr>
        </p:nvSpPr>
        <p:spPr/>
        <p:txBody>
          <a:bodyPr/>
          <a:lstStyle/>
          <a:p>
            <a:fld id="{CF746696-8B64-E940-A2CF-05F6C993981B}" type="slidenum">
              <a:rPr lang="en-US" smtClean="0"/>
              <a:t>8</a:t>
            </a:fld>
            <a:endParaRPr lang="en-US"/>
          </a:p>
        </p:txBody>
      </p:sp>
    </p:spTree>
    <p:extLst>
      <p:ext uri="{BB962C8B-B14F-4D97-AF65-F5344CB8AC3E}">
        <p14:creationId xmlns:p14="http://schemas.microsoft.com/office/powerpoint/2010/main" val="382752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A24B-2E5C-BC47-ACB9-4669E976F9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BC011D-7C98-7C40-8720-607DBAF14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71E33BC-2B4C-C04C-847D-C554AC1F6D8A}"/>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5" name="Footer Placeholder 4">
            <a:extLst>
              <a:ext uri="{FF2B5EF4-FFF2-40B4-BE49-F238E27FC236}">
                <a16:creationId xmlns:a16="http://schemas.microsoft.com/office/drawing/2014/main" id="{1801DA96-9DC1-5242-BC7C-CDA9F059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7697A-604A-804D-8965-39881B5AA5C8}"/>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242714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21D-EEDC-B74B-8B86-529429284D8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712412F-0FAE-2A49-AD83-7EC9D96C3C6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B4FDE7-E27B-924D-A315-D37BE87B2B53}"/>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5" name="Footer Placeholder 4">
            <a:extLst>
              <a:ext uri="{FF2B5EF4-FFF2-40B4-BE49-F238E27FC236}">
                <a16:creationId xmlns:a16="http://schemas.microsoft.com/office/drawing/2014/main" id="{7D941D4F-21A7-894A-965F-1F66DBE65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B277D-B04F-2448-B2C4-08A719496DB5}"/>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341192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7BB964-F6EE-BA43-8A69-3D48BFD08F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FB77BD-1E10-4545-8992-95A0B4625D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746391-DB07-B545-8BBC-EF1E54438929}"/>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5" name="Footer Placeholder 4">
            <a:extLst>
              <a:ext uri="{FF2B5EF4-FFF2-40B4-BE49-F238E27FC236}">
                <a16:creationId xmlns:a16="http://schemas.microsoft.com/office/drawing/2014/main" id="{0885B75B-C40E-4141-B209-8AB9C4813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41995-D363-AE47-887A-6D8961875C36}"/>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340106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E21D-7AE5-E94E-B118-7B91A6A4167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C933032-6747-B54E-80E8-4D2DDF631E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1B4839-B613-0444-819B-E8481880C5F0}"/>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5" name="Footer Placeholder 4">
            <a:extLst>
              <a:ext uri="{FF2B5EF4-FFF2-40B4-BE49-F238E27FC236}">
                <a16:creationId xmlns:a16="http://schemas.microsoft.com/office/drawing/2014/main" id="{696C0434-17C1-D746-B298-1C3F985A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191A6-7305-7446-8300-3D316A3AD0FE}"/>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404008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C027-08ED-0042-B64B-B48A36FCDE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0B656B2-9A4E-6048-AD19-867A8D35EB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9C6977-F760-E243-B142-69A91C9BD5F2}"/>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5" name="Footer Placeholder 4">
            <a:extLst>
              <a:ext uri="{FF2B5EF4-FFF2-40B4-BE49-F238E27FC236}">
                <a16:creationId xmlns:a16="http://schemas.microsoft.com/office/drawing/2014/main" id="{FED9F735-D265-2E4D-97BD-0CEEA3B98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0CA5C-380B-1748-9760-9DC6C22EB4DE}"/>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8912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7E25-0027-6C4D-8EA3-AF7A4E70DC0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9648882-F41D-BE4B-8AA2-2B7E9088296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4F4E4A9-C03B-AD44-9E5C-B614F8D339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9BFBF77-A529-9F4C-AC96-79968CD5CFC7}"/>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6" name="Footer Placeholder 5">
            <a:extLst>
              <a:ext uri="{FF2B5EF4-FFF2-40B4-BE49-F238E27FC236}">
                <a16:creationId xmlns:a16="http://schemas.microsoft.com/office/drawing/2014/main" id="{DF1E41A5-A3CC-3344-9CAB-D9B837372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83DAE-EAA2-DA4D-8551-DDEE4BB2C204}"/>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282695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9320-5990-DC4D-84E4-21875C23431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697394-93A3-8B4F-AE61-252B75C9F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5C487F-95C0-634C-8B2A-EF68E638D8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F82739-FA9A-1646-BA57-AADE13820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84227E-8E2D-9C42-8A1D-275F679C6B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A3DA595-33D2-BF41-A22C-63CBE0249302}"/>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8" name="Footer Placeholder 7">
            <a:extLst>
              <a:ext uri="{FF2B5EF4-FFF2-40B4-BE49-F238E27FC236}">
                <a16:creationId xmlns:a16="http://schemas.microsoft.com/office/drawing/2014/main" id="{CDA7A787-6E47-F04A-A322-B8C28427C3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7D3EAC-2D0B-3B4E-B0B4-D9E8B8FDE137}"/>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354610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EDFB-C36D-B642-BB8A-488DB3D6EE2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0F3DD2-64B2-714C-B9B3-05A955F293F7}"/>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4" name="Footer Placeholder 3">
            <a:extLst>
              <a:ext uri="{FF2B5EF4-FFF2-40B4-BE49-F238E27FC236}">
                <a16:creationId xmlns:a16="http://schemas.microsoft.com/office/drawing/2014/main" id="{F2D22757-6360-7C4D-BD53-281730CA21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B00F80-D926-AD48-87C6-881DC1780E6F}"/>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396164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5BE87-658B-6847-A6D7-6FFF2A4F5267}"/>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3" name="Footer Placeholder 2">
            <a:extLst>
              <a:ext uri="{FF2B5EF4-FFF2-40B4-BE49-F238E27FC236}">
                <a16:creationId xmlns:a16="http://schemas.microsoft.com/office/drawing/2014/main" id="{6BD94539-8359-DD4E-AC87-2A0CE92F79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01EF8-2061-3047-AD6E-43A8F756C80B}"/>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129733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3FEB-DA55-5143-9EE0-89D5256494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529907-C2A2-9A42-A843-9C1F8137E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4F91D1E-A880-F04A-BBA4-56312ED83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40A753-0679-C945-9A33-E5DCD83C1481}"/>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6" name="Footer Placeholder 5">
            <a:extLst>
              <a:ext uri="{FF2B5EF4-FFF2-40B4-BE49-F238E27FC236}">
                <a16:creationId xmlns:a16="http://schemas.microsoft.com/office/drawing/2014/main" id="{6D97AA43-E05B-7647-B4A4-34DAD9FAC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26C9F-308E-7445-B019-0CEE143D45B5}"/>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365298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009E-7E98-8A4D-9F64-C84BEF6BBF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0CEC6E1-A665-1546-92CB-3B70230A5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8E5D0B-BD82-D047-BC4F-DD2448819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CB28B1-9F91-AC47-801A-46FA53EEC6CD}"/>
              </a:ext>
            </a:extLst>
          </p:cNvPr>
          <p:cNvSpPr>
            <a:spLocks noGrp="1"/>
          </p:cNvSpPr>
          <p:nvPr>
            <p:ph type="dt" sz="half" idx="10"/>
          </p:nvPr>
        </p:nvSpPr>
        <p:spPr/>
        <p:txBody>
          <a:bodyPr/>
          <a:lstStyle/>
          <a:p>
            <a:fld id="{DB8F0ED3-BBA6-B04D-AE8E-54CB0E1F09D2}" type="datetimeFigureOut">
              <a:rPr lang="en-US" smtClean="0"/>
              <a:t>5/11/21</a:t>
            </a:fld>
            <a:endParaRPr lang="en-US"/>
          </a:p>
        </p:txBody>
      </p:sp>
      <p:sp>
        <p:nvSpPr>
          <p:cNvPr id="6" name="Footer Placeholder 5">
            <a:extLst>
              <a:ext uri="{FF2B5EF4-FFF2-40B4-BE49-F238E27FC236}">
                <a16:creationId xmlns:a16="http://schemas.microsoft.com/office/drawing/2014/main" id="{D97BD9D7-CB6B-854E-90CC-D7B4E002A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95EF5-FF2C-C248-9DF3-07740779F1FB}"/>
              </a:ext>
            </a:extLst>
          </p:cNvPr>
          <p:cNvSpPr>
            <a:spLocks noGrp="1"/>
          </p:cNvSpPr>
          <p:nvPr>
            <p:ph type="sldNum" sz="quarter" idx="12"/>
          </p:nvPr>
        </p:nvSpPr>
        <p:spPr/>
        <p:txBody>
          <a:bodyPr/>
          <a:lstStyle/>
          <a:p>
            <a:fld id="{BC1B8903-BF0C-AB47-8A21-1188ED88D225}" type="slidenum">
              <a:rPr lang="en-US" smtClean="0"/>
              <a:t>‹#›</a:t>
            </a:fld>
            <a:endParaRPr lang="en-US"/>
          </a:p>
        </p:txBody>
      </p:sp>
    </p:spTree>
    <p:extLst>
      <p:ext uri="{BB962C8B-B14F-4D97-AF65-F5344CB8AC3E}">
        <p14:creationId xmlns:p14="http://schemas.microsoft.com/office/powerpoint/2010/main" val="279711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F0BB7-FF4D-9648-8FAD-FB8701AB8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28A6EF-EC8A-2C45-B99F-3EFF33D55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00BC8-E7E9-0148-AC20-C33D8947E6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F0ED3-BBA6-B04D-AE8E-54CB0E1F09D2}" type="datetimeFigureOut">
              <a:rPr lang="en-US" smtClean="0"/>
              <a:t>5/11/21</a:t>
            </a:fld>
            <a:endParaRPr lang="en-US"/>
          </a:p>
        </p:txBody>
      </p:sp>
      <p:sp>
        <p:nvSpPr>
          <p:cNvPr id="5" name="Footer Placeholder 4">
            <a:extLst>
              <a:ext uri="{FF2B5EF4-FFF2-40B4-BE49-F238E27FC236}">
                <a16:creationId xmlns:a16="http://schemas.microsoft.com/office/drawing/2014/main" id="{D54273E5-DD65-284A-A3FF-CA249F281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00C8B-D939-3645-83A3-7180A908B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B8903-BF0C-AB47-8A21-1188ED88D225}" type="slidenum">
              <a:rPr lang="en-US" smtClean="0"/>
              <a:t>‹#›</a:t>
            </a:fld>
            <a:endParaRPr lang="en-US"/>
          </a:p>
        </p:txBody>
      </p:sp>
    </p:spTree>
    <p:extLst>
      <p:ext uri="{BB962C8B-B14F-4D97-AF65-F5344CB8AC3E}">
        <p14:creationId xmlns:p14="http://schemas.microsoft.com/office/powerpoint/2010/main" val="2965423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E36D64-82B1-D740-BD14-535CED494AE8}"/>
              </a:ext>
            </a:extLst>
          </p:cNvPr>
          <p:cNvSpPr txBox="1"/>
          <p:nvPr/>
        </p:nvSpPr>
        <p:spPr>
          <a:xfrm>
            <a:off x="945356" y="1471607"/>
            <a:ext cx="10301287"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Introduction to Key Concepts in Buddhism</a:t>
            </a:r>
          </a:p>
          <a:p>
            <a:pPr algn="ctr"/>
            <a:r>
              <a:rPr lang="en-US" sz="5400" dirty="0">
                <a:latin typeface="Times New Roman" panose="02020603050405020304" pitchFamily="18" charset="0"/>
                <a:cs typeface="Times New Roman" panose="02020603050405020304" pitchFamily="18" charset="0"/>
              </a:rPr>
              <a:t>for RMPS Teachers</a:t>
            </a:r>
          </a:p>
        </p:txBody>
      </p:sp>
      <p:pic>
        <p:nvPicPr>
          <p:cNvPr id="9" name="Picture 8" descr="Shape&#10;&#10;Description automatically generated with medium confidence">
            <a:extLst>
              <a:ext uri="{FF2B5EF4-FFF2-40B4-BE49-F238E27FC236}">
                <a16:creationId xmlns:a16="http://schemas.microsoft.com/office/drawing/2014/main" id="{0404B13C-32BE-D54D-857C-F561C146E68E}"/>
              </a:ext>
            </a:extLst>
          </p:cNvPr>
          <p:cNvPicPr>
            <a:picLocks noChangeAspect="1"/>
          </p:cNvPicPr>
          <p:nvPr/>
        </p:nvPicPr>
        <p:blipFill>
          <a:blip r:embed="rId4"/>
          <a:stretch>
            <a:fillRect/>
          </a:stretch>
        </p:blipFill>
        <p:spPr>
          <a:xfrm>
            <a:off x="4467662" y="207395"/>
            <a:ext cx="3256674" cy="1414082"/>
          </a:xfrm>
          <a:prstGeom prst="rect">
            <a:avLst/>
          </a:prstGeom>
        </p:spPr>
      </p:pic>
      <p:sp>
        <p:nvSpPr>
          <p:cNvPr id="10" name="TextBox 9">
            <a:extLst>
              <a:ext uri="{FF2B5EF4-FFF2-40B4-BE49-F238E27FC236}">
                <a16:creationId xmlns:a16="http://schemas.microsoft.com/office/drawing/2014/main" id="{8E336F34-5894-8A4E-BE37-DD0BC7B0A960}"/>
              </a:ext>
            </a:extLst>
          </p:cNvPr>
          <p:cNvSpPr txBox="1"/>
          <p:nvPr/>
        </p:nvSpPr>
        <p:spPr>
          <a:xfrm>
            <a:off x="614361" y="4188424"/>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11" name="TextBox 10">
            <a:extLst>
              <a:ext uri="{FF2B5EF4-FFF2-40B4-BE49-F238E27FC236}">
                <a16:creationId xmlns:a16="http://schemas.microsoft.com/office/drawing/2014/main" id="{658886F2-F1AE-4144-9589-E0611F13CE35}"/>
              </a:ext>
            </a:extLst>
          </p:cNvPr>
          <p:cNvSpPr txBox="1"/>
          <p:nvPr/>
        </p:nvSpPr>
        <p:spPr>
          <a:xfrm>
            <a:off x="4529138" y="6003880"/>
            <a:ext cx="3459955" cy="461665"/>
          </a:xfrm>
          <a:prstGeom prst="rect">
            <a:avLst/>
          </a:prstGeom>
          <a:noFill/>
        </p:spPr>
        <p:txBody>
          <a:bodyPr wrap="square" rtlCol="0">
            <a:spAutoFit/>
          </a:bodyPr>
          <a:lstStyle/>
          <a:p>
            <a:pPr algn="ctr"/>
            <a:r>
              <a:rPr lang="en-US" sz="2400" u="sng" dirty="0">
                <a:latin typeface="Times New Roman" panose="02020603050405020304" pitchFamily="18" charset="0"/>
                <a:cs typeface="Times New Roman" panose="02020603050405020304" pitchFamily="18" charset="0"/>
              </a:rPr>
              <a:t>Feb-Jun 2021</a:t>
            </a:r>
          </a:p>
        </p:txBody>
      </p:sp>
    </p:spTree>
    <p:extLst>
      <p:ext uri="{BB962C8B-B14F-4D97-AF65-F5344CB8AC3E}">
        <p14:creationId xmlns:p14="http://schemas.microsoft.com/office/powerpoint/2010/main" val="416445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246769"/>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February 9</a:t>
            </a:r>
            <a:r>
              <a:rPr lang="en-US" sz="2800" baseline="30000">
                <a:latin typeface="Times New Roman" panose="02020603050405020304" pitchFamily="18" charset="0"/>
                <a:cs typeface="Times New Roman" panose="02020603050405020304" pitchFamily="18" charset="0"/>
              </a:rPr>
              <a:t>th		</a:t>
            </a:r>
            <a:r>
              <a:rPr lang="en-US" sz="2800">
                <a:latin typeface="Times New Roman" panose="02020603050405020304" pitchFamily="18" charset="0"/>
                <a:cs typeface="Times New Roman" panose="02020603050405020304" pitchFamily="18" charset="0"/>
              </a:rPr>
              <a:t>Buddha, Dhamma, and Saṅgha (‘The Three Jewels’)</a:t>
            </a:r>
          </a:p>
          <a:p>
            <a:pPr algn="just"/>
            <a:r>
              <a:rPr lang="en-US" sz="2800">
                <a:latin typeface="Times New Roman" panose="02020603050405020304" pitchFamily="18" charset="0"/>
                <a:cs typeface="Times New Roman" panose="02020603050405020304" pitchFamily="18" charset="0"/>
              </a:rPr>
              <a:t>March 9</a:t>
            </a:r>
            <a:r>
              <a:rPr lang="en-US" sz="2800" baseline="30000">
                <a:latin typeface="Times New Roman" panose="02020603050405020304" pitchFamily="18" charset="0"/>
                <a:cs typeface="Times New Roman" panose="02020603050405020304" pitchFamily="18" charset="0"/>
              </a:rPr>
              <a:t>th		</a:t>
            </a:r>
            <a:r>
              <a:rPr lang="en-US" sz="2800">
                <a:latin typeface="Times New Roman" panose="02020603050405020304" pitchFamily="18" charset="0"/>
                <a:cs typeface="Times New Roman" panose="02020603050405020304" pitchFamily="18" charset="0"/>
              </a:rPr>
              <a:t>Dukkha, Anicca, and Anattā (‘Three Marks of Existence’)</a:t>
            </a:r>
          </a:p>
          <a:p>
            <a:pPr algn="just"/>
            <a:r>
              <a:rPr lang="en-US" sz="2800">
                <a:latin typeface="Times New Roman" panose="02020603050405020304" pitchFamily="18" charset="0"/>
                <a:cs typeface="Times New Roman" panose="02020603050405020304" pitchFamily="18" charset="0"/>
              </a:rPr>
              <a:t>April 13</a:t>
            </a:r>
            <a:r>
              <a:rPr lang="en-US" sz="2800" baseline="30000">
                <a:latin typeface="Times New Roman" panose="02020603050405020304" pitchFamily="18" charset="0"/>
                <a:cs typeface="Times New Roman" panose="02020603050405020304" pitchFamily="18" charset="0"/>
              </a:rPr>
              <a:t>th</a:t>
            </a:r>
            <a:r>
              <a:rPr lang="en-US" sz="2800">
                <a:latin typeface="Times New Roman" panose="02020603050405020304" pitchFamily="18" charset="0"/>
                <a:cs typeface="Times New Roman" panose="02020603050405020304" pitchFamily="18" charset="0"/>
              </a:rPr>
              <a:t>		Saṃsāra, Kamma, and Nibbāna</a:t>
            </a:r>
            <a:r>
              <a:rPr lang="en-US" sz="2800" baseline="300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gn="just"/>
            <a:r>
              <a:rPr lang="en-US" sz="2800" b="1">
                <a:latin typeface="Times New Roman" panose="02020603050405020304" pitchFamily="18" charset="0"/>
                <a:cs typeface="Times New Roman" panose="02020603050405020304" pitchFamily="18" charset="0"/>
              </a:rPr>
              <a:t>May 11</a:t>
            </a:r>
            <a:r>
              <a:rPr lang="en-US" sz="2800" b="1" baseline="30000">
                <a:latin typeface="Times New Roman" panose="02020603050405020304" pitchFamily="18" charset="0"/>
                <a:cs typeface="Times New Roman" panose="02020603050405020304" pitchFamily="18" charset="0"/>
              </a:rPr>
              <a:t>th		</a:t>
            </a:r>
            <a:r>
              <a:rPr lang="en-US" sz="2800" b="1">
                <a:latin typeface="Times New Roman" panose="02020603050405020304" pitchFamily="18" charset="0"/>
                <a:cs typeface="Times New Roman" panose="02020603050405020304" pitchFamily="18" charset="0"/>
              </a:rPr>
              <a:t>The Eightfold Path and Five Precepts</a:t>
            </a:r>
          </a:p>
          <a:p>
            <a:pPr algn="just"/>
            <a:r>
              <a:rPr lang="en-US" sz="2800">
                <a:latin typeface="Times New Roman" panose="02020603050405020304" pitchFamily="18" charset="0"/>
                <a:cs typeface="Times New Roman" panose="02020603050405020304" pitchFamily="18" charset="0"/>
              </a:rPr>
              <a:t>June 8</a:t>
            </a:r>
            <a:r>
              <a:rPr lang="en-US" sz="2800" baseline="30000">
                <a:latin typeface="Times New Roman" panose="02020603050405020304" pitchFamily="18" charset="0"/>
                <a:cs typeface="Times New Roman" panose="02020603050405020304" pitchFamily="18" charset="0"/>
              </a:rPr>
              <a:t>th</a:t>
            </a:r>
            <a:r>
              <a:rPr lang="en-US" sz="2800">
                <a:latin typeface="Times New Roman" panose="02020603050405020304" pitchFamily="18" charset="0"/>
                <a:cs typeface="Times New Roman" panose="02020603050405020304" pitchFamily="18" charset="0"/>
              </a:rPr>
              <a:t>		Meditation and Worship (Pūjā)</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1399597-3CDE-E942-BA80-7D4EBCE30C55}"/>
              </a:ext>
            </a:extLst>
          </p:cNvPr>
          <p:cNvSpPr txBox="1"/>
          <p:nvPr/>
        </p:nvSpPr>
        <p:spPr>
          <a:xfrm>
            <a:off x="8761374" y="6298991"/>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from </a:t>
            </a:r>
            <a:r>
              <a:rPr lang="en-US" sz="1000" dirty="0" err="1">
                <a:latin typeface="Times New Roman" panose="02020603050405020304" pitchFamily="18" charset="0"/>
                <a:cs typeface="Times New Roman" panose="02020603050405020304" pitchFamily="18" charset="0"/>
              </a:rPr>
              <a:t>www.thai-blogs.com</a:t>
            </a:r>
            <a:endParaRPr lang="en-US" sz="1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C77AF1-8072-9A4D-BF31-C0E155625A7F}"/>
              </a:ext>
            </a:extLst>
          </p:cNvPr>
          <p:cNvSpPr txBox="1"/>
          <p:nvPr/>
        </p:nvSpPr>
        <p:spPr>
          <a:xfrm>
            <a:off x="385010" y="3621335"/>
            <a:ext cx="7347285" cy="2677656"/>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Each session will consist of roughly 30 minutes of presentation, and up to 30 minutes of questions and/or discussion.</a:t>
            </a:r>
          </a:p>
          <a:p>
            <a:pPr algn="just"/>
            <a:r>
              <a:rPr lang="en-US" sz="2800">
                <a:latin typeface="Times New Roman" panose="02020603050405020304" pitchFamily="18" charset="0"/>
                <a:cs typeface="Times New Roman" panose="02020603050405020304" pitchFamily="18" charset="0"/>
              </a:rPr>
              <a:t>The presentation (though not the discussion) will be recorded. Please keep cameras off during this part of the event.</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1C816B3-859A-9547-B867-3D1BAB70BCD1}"/>
              </a:ext>
            </a:extLst>
          </p:cNvPr>
          <p:cNvPicPr>
            <a:picLocks noChangeAspect="1"/>
          </p:cNvPicPr>
          <p:nvPr/>
        </p:nvPicPr>
        <p:blipFill>
          <a:blip r:embed="rId4"/>
          <a:stretch>
            <a:fillRect/>
          </a:stretch>
        </p:blipFill>
        <p:spPr>
          <a:xfrm>
            <a:off x="7958421" y="3200400"/>
            <a:ext cx="3688146" cy="3098591"/>
          </a:xfrm>
          <a:prstGeom prst="rect">
            <a:avLst/>
          </a:prstGeom>
        </p:spPr>
      </p:pic>
    </p:spTree>
    <p:extLst>
      <p:ext uri="{BB962C8B-B14F-4D97-AF65-F5344CB8AC3E}">
        <p14:creationId xmlns:p14="http://schemas.microsoft.com/office/powerpoint/2010/main" val="176074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46526"/>
            <a:ext cx="11667087" cy="738664"/>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The</a:t>
            </a:r>
            <a:r>
              <a:rPr lang="en-US" sz="4200" i="1" dirty="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(Noble) Eightfold Path</a:t>
            </a:r>
            <a:r>
              <a:rPr lang="en-US" sz="4200" i="1" dirty="0">
                <a:latin typeface="Times New Roman" panose="02020603050405020304" pitchFamily="18" charset="0"/>
                <a:cs typeface="Times New Roman" panose="02020603050405020304" pitchFamily="18" charset="0"/>
              </a:rPr>
              <a:t> </a:t>
            </a:r>
            <a:endParaRPr lang="en-US" sz="4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4620938-D550-624B-B1DD-A0C9ABABCE1D}"/>
              </a:ext>
            </a:extLst>
          </p:cNvPr>
          <p:cNvSpPr txBox="1"/>
          <p:nvPr/>
        </p:nvSpPr>
        <p:spPr>
          <a:xfrm>
            <a:off x="631979" y="1239087"/>
            <a:ext cx="8318119" cy="4832092"/>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View</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diṭṭhi</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Intention</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saṅkappa</a:t>
            </a:r>
            <a:r>
              <a:rPr lang="en-US" sz="3600" dirty="0">
                <a:latin typeface="Times New Roman" panose="02020603050405020304" pitchFamily="18" charset="0"/>
                <a:cs typeface="Times New Roman" panose="02020603050405020304" pitchFamily="18" charset="0"/>
              </a:rPr>
              <a:t>)</a:t>
            </a:r>
          </a:p>
          <a:p>
            <a:pPr algn="just"/>
            <a:endParaRPr lang="en-US" sz="10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Speech</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vācā</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Action</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kammanta</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Livelihood</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ājīva</a:t>
            </a:r>
            <a:r>
              <a:rPr lang="en-US" sz="3600" dirty="0">
                <a:latin typeface="Times New Roman" panose="02020603050405020304" pitchFamily="18" charset="0"/>
                <a:cs typeface="Times New Roman" panose="02020603050405020304" pitchFamily="18" charset="0"/>
              </a:rPr>
              <a:t>)</a:t>
            </a:r>
          </a:p>
          <a:p>
            <a:pPr algn="just"/>
            <a:endParaRPr lang="en-US" sz="10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Effort</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vāyāma</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Mindfulness</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sati</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Concentration</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samādhi</a:t>
            </a:r>
            <a:r>
              <a:rPr lang="en-US" sz="3600" dirty="0">
                <a:latin typeface="Times New Roman" panose="02020603050405020304" pitchFamily="18" charset="0"/>
                <a:cs typeface="Times New Roman" panose="02020603050405020304" pitchFamily="18" charset="0"/>
              </a:rPr>
              <a:t>)</a:t>
            </a:r>
          </a:p>
        </p:txBody>
      </p:sp>
      <p:sp>
        <p:nvSpPr>
          <p:cNvPr id="8" name="Right Brace 7">
            <a:extLst>
              <a:ext uri="{FF2B5EF4-FFF2-40B4-BE49-F238E27FC236}">
                <a16:creationId xmlns:a16="http://schemas.microsoft.com/office/drawing/2014/main" id="{99D045BE-2002-494C-A111-FF08B0A530BD}"/>
              </a:ext>
            </a:extLst>
          </p:cNvPr>
          <p:cNvSpPr/>
          <p:nvPr/>
        </p:nvSpPr>
        <p:spPr>
          <a:xfrm>
            <a:off x="7170006" y="1499820"/>
            <a:ext cx="693419" cy="734786"/>
          </a:xfrm>
          <a:prstGeom prst="rightBrac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2F902EB8-DB41-A64D-9639-F3F376196532}"/>
              </a:ext>
            </a:extLst>
          </p:cNvPr>
          <p:cNvSpPr/>
          <p:nvPr/>
        </p:nvSpPr>
        <p:spPr>
          <a:xfrm>
            <a:off x="7150536" y="2755999"/>
            <a:ext cx="693419" cy="1240972"/>
          </a:xfrm>
          <a:prstGeom prst="rightBrac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a:extLst>
              <a:ext uri="{FF2B5EF4-FFF2-40B4-BE49-F238E27FC236}">
                <a16:creationId xmlns:a16="http://schemas.microsoft.com/office/drawing/2014/main" id="{94AE3726-3FA4-E942-A7FB-A82FB7F64BC0}"/>
              </a:ext>
            </a:extLst>
          </p:cNvPr>
          <p:cNvSpPr/>
          <p:nvPr/>
        </p:nvSpPr>
        <p:spPr>
          <a:xfrm>
            <a:off x="7137738" y="4518364"/>
            <a:ext cx="693419" cy="1240972"/>
          </a:xfrm>
          <a:prstGeom prst="rightBrac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1D8CC1DB-FCAC-B048-8121-43CDE834B19C}"/>
              </a:ext>
            </a:extLst>
          </p:cNvPr>
          <p:cNvSpPr txBox="1"/>
          <p:nvPr/>
        </p:nvSpPr>
        <p:spPr>
          <a:xfrm>
            <a:off x="7506233" y="1313481"/>
            <a:ext cx="3691690" cy="132343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Wisdom</a:t>
            </a:r>
          </a:p>
          <a:p>
            <a:pPr algn="ctr"/>
            <a:r>
              <a:rPr lang="en-US" sz="4000" dirty="0">
                <a:latin typeface="Times New Roman" panose="02020603050405020304" pitchFamily="18" charset="0"/>
                <a:cs typeface="Times New Roman" panose="02020603050405020304" pitchFamily="18" charset="0"/>
              </a:rPr>
              <a:t>(</a:t>
            </a:r>
            <a:r>
              <a:rPr lang="en-US" sz="4000" i="1" dirty="0" err="1">
                <a:latin typeface="Times New Roman" panose="02020603050405020304" pitchFamily="18" charset="0"/>
                <a:cs typeface="Times New Roman" panose="02020603050405020304" pitchFamily="18" charset="0"/>
              </a:rPr>
              <a:t>paññā</a:t>
            </a:r>
            <a:r>
              <a:rPr lang="en-US" sz="40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3D6D3661-6509-F143-A281-013CDEBD58B5}"/>
              </a:ext>
            </a:extLst>
          </p:cNvPr>
          <p:cNvSpPr txBox="1"/>
          <p:nvPr/>
        </p:nvSpPr>
        <p:spPr>
          <a:xfrm>
            <a:off x="7603488" y="2890817"/>
            <a:ext cx="3691690" cy="132343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Conduct</a:t>
            </a:r>
          </a:p>
          <a:p>
            <a:pPr algn="ctr"/>
            <a:r>
              <a:rPr lang="en-US" sz="4000" dirty="0">
                <a:latin typeface="Times New Roman" panose="02020603050405020304" pitchFamily="18" charset="0"/>
                <a:cs typeface="Times New Roman" panose="02020603050405020304" pitchFamily="18" charset="0"/>
              </a:rPr>
              <a:t>(</a:t>
            </a:r>
            <a:r>
              <a:rPr lang="en-US" sz="4000" i="1" dirty="0" err="1">
                <a:latin typeface="Times New Roman" panose="02020603050405020304" pitchFamily="18" charset="0"/>
                <a:cs typeface="Times New Roman" panose="02020603050405020304" pitchFamily="18" charset="0"/>
              </a:rPr>
              <a:t>sīla</a:t>
            </a:r>
            <a:r>
              <a:rPr lang="en-US" sz="40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7F653F08-1884-2741-9007-E425AB06919D}"/>
              </a:ext>
            </a:extLst>
          </p:cNvPr>
          <p:cNvSpPr txBox="1"/>
          <p:nvPr/>
        </p:nvSpPr>
        <p:spPr>
          <a:xfrm>
            <a:off x="7506233" y="4518365"/>
            <a:ext cx="3886200" cy="132343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Meditation</a:t>
            </a:r>
          </a:p>
          <a:p>
            <a:pPr algn="ctr"/>
            <a:r>
              <a:rPr lang="en-US" sz="4000" dirty="0">
                <a:latin typeface="Times New Roman" panose="02020603050405020304" pitchFamily="18" charset="0"/>
                <a:cs typeface="Times New Roman" panose="02020603050405020304" pitchFamily="18" charset="0"/>
              </a:rPr>
              <a:t>(</a:t>
            </a:r>
            <a:r>
              <a:rPr lang="en-US" sz="4000" i="1" dirty="0" err="1">
                <a:latin typeface="Times New Roman" panose="02020603050405020304" pitchFamily="18" charset="0"/>
                <a:cs typeface="Times New Roman" panose="02020603050405020304" pitchFamily="18" charset="0"/>
              </a:rPr>
              <a:t>samādhi</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083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46526"/>
            <a:ext cx="11667087" cy="738664"/>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The</a:t>
            </a:r>
            <a:r>
              <a:rPr lang="en-US" sz="4200" i="1" dirty="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(Noble) Eightfold Path</a:t>
            </a:r>
            <a:r>
              <a:rPr lang="en-US" sz="4200" i="1" dirty="0">
                <a:latin typeface="Times New Roman" panose="02020603050405020304" pitchFamily="18" charset="0"/>
                <a:cs typeface="Times New Roman" panose="02020603050405020304" pitchFamily="18" charset="0"/>
              </a:rPr>
              <a:t> </a:t>
            </a:r>
            <a:endParaRPr lang="en-US" sz="4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D5DDD55-91E1-684B-A9FB-80FD22989E38}"/>
              </a:ext>
            </a:extLst>
          </p:cNvPr>
          <p:cNvSpPr txBox="1"/>
          <p:nvPr/>
        </p:nvSpPr>
        <p:spPr>
          <a:xfrm>
            <a:off x="7367804" y="1394076"/>
            <a:ext cx="4192218" cy="5047536"/>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…knowledge about Four Truths, impermanence and non-self, and avoiding false views.</a:t>
            </a:r>
          </a:p>
          <a:p>
            <a:pPr algn="just"/>
            <a:endParaRPr lang="en-US" sz="10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…resolve to renounce domestic life (as a monk/nun), and to not harm other living beings.</a:t>
            </a:r>
          </a:p>
          <a:p>
            <a:pPr algn="just"/>
            <a:endParaRPr lang="en-US" sz="10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…abstention from lies, abuse and idle chatter.</a:t>
            </a:r>
          </a:p>
          <a:p>
            <a:pPr algn="just"/>
            <a:endParaRPr lang="en-US" sz="1000"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…abstention from harm, stealing and sexual misconduct.</a:t>
            </a:r>
          </a:p>
          <a:p>
            <a:pPr algn="just"/>
            <a:r>
              <a:rPr lang="en-US" sz="1600" dirty="0">
                <a:latin typeface="Times New Roman" panose="02020603050405020304" pitchFamily="18" charset="0"/>
                <a:cs typeface="Times New Roman" panose="02020603050405020304" pitchFamily="18" charset="0"/>
              </a:rPr>
              <a:t>…abstention from vocations that infringe upon other aspects of the path (complicated…)</a:t>
            </a:r>
          </a:p>
          <a:p>
            <a:pPr algn="just"/>
            <a:endParaRPr lang="en-US" sz="800" dirty="0">
              <a:latin typeface="Times New Roman" panose="02020603050405020304" pitchFamily="18" charset="0"/>
              <a:cs typeface="Times New Roman" panose="02020603050405020304" pitchFamily="18" charset="0"/>
            </a:endParaRPr>
          </a:p>
          <a:p>
            <a:pPr algn="just"/>
            <a:endParaRPr lang="en-US" sz="10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…exertion and persistence with respect to mental training and habits that result from it.</a:t>
            </a:r>
          </a:p>
          <a:p>
            <a:pPr algn="just"/>
            <a:r>
              <a:rPr lang="en-US" sz="1600" dirty="0">
                <a:latin typeface="Times New Roman" panose="02020603050405020304" pitchFamily="18" charset="0"/>
                <a:cs typeface="Times New Roman" panose="02020603050405020304" pitchFamily="18" charset="0"/>
              </a:rPr>
              <a:t>…attentiveness always to one’s mind and its </a:t>
            </a:r>
            <a:r>
              <a:rPr lang="en-US" sz="1600" dirty="0" err="1">
                <a:latin typeface="Times New Roman" panose="02020603050405020304" pitchFamily="18" charset="0"/>
                <a:cs typeface="Times New Roman" panose="02020603050405020304" pitchFamily="18" charset="0"/>
              </a:rPr>
              <a:t>behaviour</a:t>
            </a:r>
            <a:r>
              <a:rPr lang="en-US" sz="16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…practices meditative techniques focused on states of focused, calm absorption (</a:t>
            </a:r>
            <a:r>
              <a:rPr lang="en-US" sz="1600" i="1" dirty="0" err="1">
                <a:latin typeface="Times New Roman" panose="02020603050405020304" pitchFamily="18" charset="0"/>
                <a:cs typeface="Times New Roman" panose="02020603050405020304" pitchFamily="18" charset="0"/>
              </a:rPr>
              <a:t>jhāna</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more on this in the next session).</a:t>
            </a:r>
          </a:p>
        </p:txBody>
      </p:sp>
      <p:sp>
        <p:nvSpPr>
          <p:cNvPr id="15" name="TextBox 14">
            <a:extLst>
              <a:ext uri="{FF2B5EF4-FFF2-40B4-BE49-F238E27FC236}">
                <a16:creationId xmlns:a16="http://schemas.microsoft.com/office/drawing/2014/main" id="{14EEC866-A0D2-4F4F-BB69-F3CF70EAE5C2}"/>
              </a:ext>
            </a:extLst>
          </p:cNvPr>
          <p:cNvSpPr txBox="1"/>
          <p:nvPr/>
        </p:nvSpPr>
        <p:spPr>
          <a:xfrm>
            <a:off x="631979" y="1239087"/>
            <a:ext cx="8318119" cy="4832092"/>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View</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diṭṭhi</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Intention</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saṅkappa</a:t>
            </a:r>
            <a:r>
              <a:rPr lang="en-US" sz="3600" dirty="0">
                <a:latin typeface="Times New Roman" panose="02020603050405020304" pitchFamily="18" charset="0"/>
                <a:cs typeface="Times New Roman" panose="02020603050405020304" pitchFamily="18" charset="0"/>
              </a:rPr>
              <a:t>)</a:t>
            </a:r>
          </a:p>
          <a:p>
            <a:pPr algn="just"/>
            <a:endParaRPr lang="en-US" sz="10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Speech</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vācā</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Action</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kammanta</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Livelihood</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ājīva</a:t>
            </a:r>
            <a:r>
              <a:rPr lang="en-US" sz="3600" dirty="0">
                <a:latin typeface="Times New Roman" panose="02020603050405020304" pitchFamily="18" charset="0"/>
                <a:cs typeface="Times New Roman" panose="02020603050405020304" pitchFamily="18" charset="0"/>
              </a:rPr>
              <a:t>)</a:t>
            </a:r>
          </a:p>
          <a:p>
            <a:pPr algn="just"/>
            <a:endParaRPr lang="en-US" sz="10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Effort</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vāyāma</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Mindfulness</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sati</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Right </a:t>
            </a:r>
            <a:r>
              <a:rPr lang="en-US" sz="3600" b="1" dirty="0">
                <a:latin typeface="Times New Roman" panose="02020603050405020304" pitchFamily="18" charset="0"/>
                <a:cs typeface="Times New Roman" panose="02020603050405020304" pitchFamily="18" charset="0"/>
              </a:rPr>
              <a:t>Concentration</a:t>
            </a:r>
            <a:r>
              <a:rPr lang="en-US" sz="3600"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samādhi</a:t>
            </a:r>
            <a:r>
              <a:rPr lang="en-US" sz="3600" dirty="0">
                <a:latin typeface="Times New Roman" panose="02020603050405020304" pitchFamily="18" charset="0"/>
                <a:cs typeface="Times New Roman" panose="02020603050405020304" pitchFamily="18" charset="0"/>
              </a:rPr>
              <a:t>)</a:t>
            </a:r>
          </a:p>
        </p:txBody>
      </p:sp>
      <p:cxnSp>
        <p:nvCxnSpPr>
          <p:cNvPr id="3" name="Straight Connector 2">
            <a:extLst>
              <a:ext uri="{FF2B5EF4-FFF2-40B4-BE49-F238E27FC236}">
                <a16:creationId xmlns:a16="http://schemas.microsoft.com/office/drawing/2014/main" id="{44D8177C-14F4-3A43-9D18-18153E2364F3}"/>
              </a:ext>
            </a:extLst>
          </p:cNvPr>
          <p:cNvCxnSpPr>
            <a:cxnSpLocks/>
          </p:cNvCxnSpPr>
          <p:nvPr/>
        </p:nvCxnSpPr>
        <p:spPr>
          <a:xfrm>
            <a:off x="5824538" y="1585913"/>
            <a:ext cx="1333500" cy="0"/>
          </a:xfrm>
          <a:prstGeom prst="line">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6A09B8-BB98-7442-B30D-D00DF2DD0B05}"/>
              </a:ext>
            </a:extLst>
          </p:cNvPr>
          <p:cNvCxnSpPr>
            <a:cxnSpLocks/>
          </p:cNvCxnSpPr>
          <p:nvPr/>
        </p:nvCxnSpPr>
        <p:spPr>
          <a:xfrm>
            <a:off x="6096000" y="2181225"/>
            <a:ext cx="1062038" cy="0"/>
          </a:xfrm>
          <a:prstGeom prst="line">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10965F-0714-C24A-9AF1-3AC2D655C86E}"/>
              </a:ext>
            </a:extLst>
          </p:cNvPr>
          <p:cNvCxnSpPr>
            <a:cxnSpLocks/>
          </p:cNvCxnSpPr>
          <p:nvPr/>
        </p:nvCxnSpPr>
        <p:spPr>
          <a:xfrm>
            <a:off x="5824538" y="2824163"/>
            <a:ext cx="1333500" cy="0"/>
          </a:xfrm>
          <a:prstGeom prst="line">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918A21-5F4E-634C-A30A-18EF366AC36C}"/>
              </a:ext>
            </a:extLst>
          </p:cNvPr>
          <p:cNvCxnSpPr>
            <a:cxnSpLocks/>
          </p:cNvCxnSpPr>
          <p:nvPr/>
        </p:nvCxnSpPr>
        <p:spPr>
          <a:xfrm>
            <a:off x="5824538" y="3390900"/>
            <a:ext cx="1333500" cy="0"/>
          </a:xfrm>
          <a:prstGeom prst="line">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1627A9-60AB-0B42-BFFE-AAC04AF841F3}"/>
              </a:ext>
            </a:extLst>
          </p:cNvPr>
          <p:cNvCxnSpPr>
            <a:cxnSpLocks/>
          </p:cNvCxnSpPr>
          <p:nvPr/>
        </p:nvCxnSpPr>
        <p:spPr>
          <a:xfrm>
            <a:off x="5824538" y="3905251"/>
            <a:ext cx="1333500" cy="0"/>
          </a:xfrm>
          <a:prstGeom prst="line">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435F4F-5087-DD4A-AFC8-B1F46E222B59}"/>
              </a:ext>
            </a:extLst>
          </p:cNvPr>
          <p:cNvCxnSpPr>
            <a:cxnSpLocks/>
          </p:cNvCxnSpPr>
          <p:nvPr/>
        </p:nvCxnSpPr>
        <p:spPr>
          <a:xfrm>
            <a:off x="5824538" y="4633913"/>
            <a:ext cx="1333500" cy="0"/>
          </a:xfrm>
          <a:prstGeom prst="line">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9620BA-5274-A84C-8B21-1CD659CCA5D4}"/>
              </a:ext>
            </a:extLst>
          </p:cNvPr>
          <p:cNvCxnSpPr>
            <a:cxnSpLocks/>
          </p:cNvCxnSpPr>
          <p:nvPr/>
        </p:nvCxnSpPr>
        <p:spPr>
          <a:xfrm>
            <a:off x="5824538" y="5148263"/>
            <a:ext cx="1333500" cy="0"/>
          </a:xfrm>
          <a:prstGeom prst="line">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0BCDF1-0E64-4543-83EE-F3823480AB14}"/>
              </a:ext>
            </a:extLst>
          </p:cNvPr>
          <p:cNvCxnSpPr>
            <a:cxnSpLocks/>
          </p:cNvCxnSpPr>
          <p:nvPr/>
        </p:nvCxnSpPr>
        <p:spPr>
          <a:xfrm>
            <a:off x="6796088" y="5748338"/>
            <a:ext cx="361950" cy="0"/>
          </a:xfrm>
          <a:prstGeom prst="line">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02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46526"/>
            <a:ext cx="11667087" cy="738664"/>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The Five Precepts (</a:t>
            </a:r>
            <a:r>
              <a:rPr lang="en-US" sz="4200" i="1" dirty="0" err="1">
                <a:latin typeface="Times New Roman" panose="02020603050405020304" pitchFamily="18" charset="0"/>
                <a:cs typeface="Times New Roman" panose="02020603050405020304" pitchFamily="18" charset="0"/>
              </a:rPr>
              <a:t>pañcasīlāni</a:t>
            </a:r>
            <a:r>
              <a:rPr lang="en-US" sz="4200" dirty="0">
                <a:latin typeface="Times New Roman" panose="02020603050405020304" pitchFamily="18" charset="0"/>
                <a:cs typeface="Times New Roman" panose="02020603050405020304" pitchFamily="18" charset="0"/>
              </a:rPr>
              <a:t>)</a:t>
            </a:r>
            <a:r>
              <a:rPr lang="en-US" sz="4200" i="1" dirty="0">
                <a:latin typeface="Times New Roman" panose="02020603050405020304" pitchFamily="18" charset="0"/>
                <a:cs typeface="Times New Roman" panose="02020603050405020304" pitchFamily="18" charset="0"/>
              </a:rPr>
              <a:t> </a:t>
            </a:r>
            <a:endParaRPr lang="en-US" sz="4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3B412C-02E2-DF4D-A4EE-1F7BFFF7699A}"/>
              </a:ext>
            </a:extLst>
          </p:cNvPr>
          <p:cNvSpPr txBox="1"/>
          <p:nvPr/>
        </p:nvSpPr>
        <p:spPr>
          <a:xfrm>
            <a:off x="646267" y="1395665"/>
            <a:ext cx="5983133"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To refrain from destroying living beings</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taking that which is not given</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sexual misconduct</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incorrect speech</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 refrain from intoxicating substances</a:t>
            </a:r>
          </a:p>
        </p:txBody>
      </p:sp>
      <p:pic>
        <p:nvPicPr>
          <p:cNvPr id="5" name="Picture 4">
            <a:extLst>
              <a:ext uri="{FF2B5EF4-FFF2-40B4-BE49-F238E27FC236}">
                <a16:creationId xmlns:a16="http://schemas.microsoft.com/office/drawing/2014/main" id="{198A9CD6-8BAC-EA43-8FDD-40904FA8ED1D}"/>
              </a:ext>
            </a:extLst>
          </p:cNvPr>
          <p:cNvPicPr>
            <a:picLocks noChangeAspect="1"/>
          </p:cNvPicPr>
          <p:nvPr/>
        </p:nvPicPr>
        <p:blipFill>
          <a:blip r:embed="rId4"/>
          <a:stretch>
            <a:fillRect/>
          </a:stretch>
        </p:blipFill>
        <p:spPr>
          <a:xfrm>
            <a:off x="7330440" y="1362480"/>
            <a:ext cx="4320540" cy="4320540"/>
          </a:xfrm>
          <a:prstGeom prst="rect">
            <a:avLst/>
          </a:prstGeom>
        </p:spPr>
      </p:pic>
      <p:sp>
        <p:nvSpPr>
          <p:cNvPr id="6" name="TextBox 5">
            <a:extLst>
              <a:ext uri="{FF2B5EF4-FFF2-40B4-BE49-F238E27FC236}">
                <a16:creationId xmlns:a16="http://schemas.microsoft.com/office/drawing/2014/main" id="{51AEB13C-135C-6640-848F-872760B1EDF0}"/>
              </a:ext>
            </a:extLst>
          </p:cNvPr>
          <p:cNvSpPr txBox="1"/>
          <p:nvPr/>
        </p:nvSpPr>
        <p:spPr>
          <a:xfrm>
            <a:off x="7330439" y="5747023"/>
            <a:ext cx="432053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first lay followers of the Buddha</a:t>
            </a:r>
          </a:p>
          <a:p>
            <a:r>
              <a:rPr lang="en-US" dirty="0">
                <a:latin typeface="Times New Roman" panose="02020603050405020304" pitchFamily="18" charset="0"/>
                <a:cs typeface="Times New Roman" panose="02020603050405020304" pitchFamily="18" charset="0"/>
              </a:rPr>
              <a:t>Image: Photo Dharma from </a:t>
            </a:r>
            <a:r>
              <a:rPr lang="en-US" dirty="0" err="1">
                <a:latin typeface="Times New Roman" panose="02020603050405020304" pitchFamily="18" charset="0"/>
                <a:cs typeface="Times New Roman" panose="02020603050405020304" pitchFamily="18" charset="0"/>
              </a:rPr>
              <a:t>Sadao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720571" y="341105"/>
            <a:ext cx="5231731"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There is no such thing as a </a:t>
            </a:r>
            <a:r>
              <a:rPr lang="en-US" sz="3600" i="1" dirty="0">
                <a:latin typeface="Times New Roman" panose="02020603050405020304" pitchFamily="18" charset="0"/>
                <a:cs typeface="Times New Roman" panose="02020603050405020304" pitchFamily="18" charset="0"/>
              </a:rPr>
              <a:t>minor </a:t>
            </a:r>
            <a:r>
              <a:rPr lang="en-US" sz="3600" dirty="0">
                <a:latin typeface="Times New Roman" panose="02020603050405020304" pitchFamily="18" charset="0"/>
                <a:cs typeface="Times New Roman" panose="02020603050405020304" pitchFamily="18" charset="0"/>
              </a:rPr>
              <a:t>defilement…</a:t>
            </a:r>
          </a:p>
        </p:txBody>
      </p:sp>
      <p:sp>
        <p:nvSpPr>
          <p:cNvPr id="6" name="TextBox 5">
            <a:extLst>
              <a:ext uri="{FF2B5EF4-FFF2-40B4-BE49-F238E27FC236}">
                <a16:creationId xmlns:a16="http://schemas.microsoft.com/office/drawing/2014/main" id="{8B2DA749-AE56-1445-A23B-17DC26E32923}"/>
              </a:ext>
            </a:extLst>
          </p:cNvPr>
          <p:cNvSpPr txBox="1"/>
          <p:nvPr/>
        </p:nvSpPr>
        <p:spPr>
          <a:xfrm>
            <a:off x="5312222" y="281921"/>
            <a:ext cx="6515100" cy="6555641"/>
          </a:xfrm>
          <a:prstGeom prst="rect">
            <a:avLst/>
          </a:prstGeom>
          <a:noFill/>
        </p:spPr>
        <p:txBody>
          <a:bodyPr wrap="square" rtlCol="0">
            <a:spAutoFit/>
          </a:bodyPr>
          <a:lstStyle/>
          <a:p>
            <a:pPr algn="ctr"/>
            <a:r>
              <a:rPr lang="en-GB" sz="2000" dirty="0">
                <a:latin typeface="Times New Roman" panose="02020603050405020304" pitchFamily="18" charset="0"/>
                <a:cs typeface="Times New Roman" panose="02020603050405020304" pitchFamily="18" charset="0"/>
              </a:rPr>
              <a:t>From the </a:t>
            </a:r>
            <a:r>
              <a:rPr lang="en-GB" sz="2000" i="1" dirty="0" err="1">
                <a:latin typeface="Times New Roman" panose="02020603050405020304" pitchFamily="18" charset="0"/>
                <a:cs typeface="Times New Roman" panose="02020603050405020304" pitchFamily="18" charset="0"/>
              </a:rPr>
              <a:t>Pānīya</a:t>
            </a:r>
            <a:r>
              <a:rPr lang="en-GB" sz="2000" i="1" dirty="0">
                <a:latin typeface="Times New Roman" panose="02020603050405020304" pitchFamily="18" charset="0"/>
                <a:cs typeface="Times New Roman" panose="02020603050405020304" pitchFamily="18" charset="0"/>
              </a:rPr>
              <a:t> </a:t>
            </a:r>
            <a:r>
              <a:rPr lang="en-GB" sz="2000" i="1" dirty="0" err="1">
                <a:latin typeface="Times New Roman" panose="02020603050405020304" pitchFamily="18" charset="0"/>
                <a:cs typeface="Times New Roman" panose="02020603050405020304" pitchFamily="18" charset="0"/>
              </a:rPr>
              <a:t>Jātaka</a:t>
            </a:r>
            <a:r>
              <a:rPr lang="en-GB" sz="2000" i="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(‘Water Story’)</a:t>
            </a:r>
          </a:p>
          <a:p>
            <a:pPr algn="ctr"/>
            <a:endParaRPr lang="en-GB" sz="1000"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“Though a friend, I stole the water of a friend.</a:t>
            </a:r>
          </a:p>
          <a:p>
            <a:pPr algn="ctr"/>
            <a:r>
              <a:rPr lang="en-GB" dirty="0">
                <a:latin typeface="Times New Roman" panose="02020603050405020304" pitchFamily="18" charset="0"/>
                <a:cs typeface="Times New Roman" panose="02020603050405020304" pitchFamily="18" charset="0"/>
              </a:rPr>
              <a:t>Later I loathed that bad deed I had done.</a:t>
            </a:r>
          </a:p>
          <a:p>
            <a:pPr algn="ctr"/>
            <a:r>
              <a:rPr lang="en-GB" dirty="0">
                <a:latin typeface="Times New Roman" panose="02020603050405020304" pitchFamily="18" charset="0"/>
                <a:cs typeface="Times New Roman" panose="02020603050405020304" pitchFamily="18" charset="0"/>
              </a:rPr>
              <a:t>I renounced so I would not do evil again.”</a:t>
            </a:r>
          </a:p>
          <a:p>
            <a:pPr algn="ctr"/>
            <a:endParaRPr lang="en-GB" sz="800"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“I saw another’s wife, and desire arose.</a:t>
            </a:r>
          </a:p>
          <a:p>
            <a:pPr algn="ctr"/>
            <a:r>
              <a:rPr lang="en-GB" dirty="0">
                <a:latin typeface="Times New Roman" panose="02020603050405020304" pitchFamily="18" charset="0"/>
                <a:cs typeface="Times New Roman" panose="02020603050405020304" pitchFamily="18" charset="0"/>
              </a:rPr>
              <a:t>Later I loathed that bad deed I had done.</a:t>
            </a:r>
          </a:p>
          <a:p>
            <a:pPr algn="ctr"/>
            <a:r>
              <a:rPr lang="en-GB" dirty="0">
                <a:latin typeface="Times New Roman" panose="02020603050405020304" pitchFamily="18" charset="0"/>
                <a:cs typeface="Times New Roman" panose="02020603050405020304" pitchFamily="18" charset="0"/>
              </a:rPr>
              <a:t>I renounced so I would not do evil again.”</a:t>
            </a:r>
          </a:p>
          <a:p>
            <a:pPr algn="ctr"/>
            <a:endParaRPr lang="en-GB" sz="800"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“Great king, thieves snatched my father in the forest,</a:t>
            </a:r>
          </a:p>
          <a:p>
            <a:pPr algn="ctr"/>
            <a:r>
              <a:rPr lang="en-GB" dirty="0">
                <a:latin typeface="Times New Roman" panose="02020603050405020304" pitchFamily="18" charset="0"/>
                <a:cs typeface="Times New Roman" panose="02020603050405020304" pitchFamily="18" charset="0"/>
              </a:rPr>
              <a:t>And I answered their question one way, knowing it was otherwise.</a:t>
            </a:r>
          </a:p>
          <a:p>
            <a:pPr algn="ctr"/>
            <a:r>
              <a:rPr lang="en-GB" dirty="0">
                <a:latin typeface="Times New Roman" panose="02020603050405020304" pitchFamily="18" charset="0"/>
                <a:cs typeface="Times New Roman" panose="02020603050405020304" pitchFamily="18" charset="0"/>
              </a:rPr>
              <a:t>Later I loathed that bad deed I had done.</a:t>
            </a:r>
          </a:p>
          <a:p>
            <a:pPr algn="ctr"/>
            <a:r>
              <a:rPr lang="en-GB" dirty="0">
                <a:latin typeface="Times New Roman" panose="02020603050405020304" pitchFamily="18" charset="0"/>
                <a:cs typeface="Times New Roman" panose="02020603050405020304" pitchFamily="18" charset="0"/>
              </a:rPr>
              <a:t>I renounced so I would not do evil again.”</a:t>
            </a:r>
          </a:p>
          <a:p>
            <a:pPr algn="ctr"/>
            <a:endParaRPr lang="en-GB" sz="800"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“Beings were killed for the sacrifice,</a:t>
            </a:r>
          </a:p>
          <a:p>
            <a:pPr algn="ctr"/>
            <a:r>
              <a:rPr lang="en-GB" dirty="0">
                <a:latin typeface="Times New Roman" panose="02020603050405020304" pitchFamily="18" charset="0"/>
                <a:cs typeface="Times New Roman" panose="02020603050405020304" pitchFamily="18" charset="0"/>
              </a:rPr>
              <a:t>And I gave my permission.</a:t>
            </a:r>
          </a:p>
          <a:p>
            <a:pPr algn="ctr"/>
            <a:r>
              <a:rPr lang="en-GB" dirty="0">
                <a:latin typeface="Times New Roman" panose="02020603050405020304" pitchFamily="18" charset="0"/>
                <a:cs typeface="Times New Roman" panose="02020603050405020304" pitchFamily="18" charset="0"/>
              </a:rPr>
              <a:t>Later I loathed that bad deed I had done.</a:t>
            </a:r>
          </a:p>
          <a:p>
            <a:pPr algn="ctr"/>
            <a:r>
              <a:rPr lang="en-GB" dirty="0">
                <a:latin typeface="Times New Roman" panose="02020603050405020304" pitchFamily="18" charset="0"/>
                <a:cs typeface="Times New Roman" panose="02020603050405020304" pitchFamily="18" charset="0"/>
              </a:rPr>
              <a:t>I renounced so I would not do evil again.”</a:t>
            </a:r>
          </a:p>
          <a:p>
            <a:pPr algn="ctr"/>
            <a:endParaRPr lang="en-GB" sz="800" dirty="0">
              <a:latin typeface="Times New Roman" panose="02020603050405020304" pitchFamily="18" charset="0"/>
              <a:cs typeface="Times New Roman" panose="02020603050405020304" pitchFamily="18" charset="0"/>
            </a:endParaRPr>
          </a:p>
          <a:p>
            <a:pPr algn="ctr"/>
            <a:r>
              <a:rPr lang="en-GB" dirty="0">
                <a:latin typeface="Times New Roman" panose="02020603050405020304" pitchFamily="18" charset="0"/>
                <a:cs typeface="Times New Roman" panose="02020603050405020304" pitchFamily="18" charset="0"/>
              </a:rPr>
              <a:t>“The people first got drunk on spirits and more,</a:t>
            </a:r>
          </a:p>
          <a:p>
            <a:pPr algn="ctr"/>
            <a:r>
              <a:rPr lang="en-GB" dirty="0">
                <a:latin typeface="Times New Roman" panose="02020603050405020304" pitchFamily="18" charset="0"/>
                <a:cs typeface="Times New Roman" panose="02020603050405020304" pitchFamily="18" charset="0"/>
              </a:rPr>
              <a:t>And caused a great deal of harm in their drinking bout,</a:t>
            </a:r>
          </a:p>
          <a:p>
            <a:pPr algn="ctr"/>
            <a:r>
              <a:rPr lang="en-GB" dirty="0">
                <a:latin typeface="Times New Roman" panose="02020603050405020304" pitchFamily="18" charset="0"/>
                <a:cs typeface="Times New Roman" panose="02020603050405020304" pitchFamily="18" charset="0"/>
              </a:rPr>
              <a:t>And I gave my permission.</a:t>
            </a:r>
          </a:p>
          <a:p>
            <a:pPr algn="ctr"/>
            <a:r>
              <a:rPr lang="en-GB" dirty="0">
                <a:latin typeface="Times New Roman" panose="02020603050405020304" pitchFamily="18" charset="0"/>
                <a:cs typeface="Times New Roman" panose="02020603050405020304" pitchFamily="18" charset="0"/>
              </a:rPr>
              <a:t>Later I loathed that bad deed I had done.</a:t>
            </a:r>
          </a:p>
          <a:p>
            <a:pPr algn="ctr"/>
            <a:r>
              <a:rPr lang="en-GB" dirty="0">
                <a:latin typeface="Times New Roman" panose="02020603050405020304" pitchFamily="18" charset="0"/>
                <a:cs typeface="Times New Roman" panose="02020603050405020304" pitchFamily="18" charset="0"/>
              </a:rPr>
              <a:t>I renounced so I would not do evil again.”</a:t>
            </a:r>
          </a:p>
        </p:txBody>
      </p:sp>
      <p:pic>
        <p:nvPicPr>
          <p:cNvPr id="8" name="Picture 7">
            <a:extLst>
              <a:ext uri="{FF2B5EF4-FFF2-40B4-BE49-F238E27FC236}">
                <a16:creationId xmlns:a16="http://schemas.microsoft.com/office/drawing/2014/main" id="{04C35B97-791E-B04F-BD10-90AF18385E1E}"/>
              </a:ext>
            </a:extLst>
          </p:cNvPr>
          <p:cNvPicPr>
            <a:picLocks noChangeAspect="1"/>
          </p:cNvPicPr>
          <p:nvPr/>
        </p:nvPicPr>
        <p:blipFill rotWithShape="1">
          <a:blip r:embed="rId4"/>
          <a:srcRect l="673" t="30787"/>
          <a:stretch/>
        </p:blipFill>
        <p:spPr>
          <a:xfrm>
            <a:off x="720571" y="1600618"/>
            <a:ext cx="4400079" cy="4413775"/>
          </a:xfrm>
          <a:prstGeom prst="rect">
            <a:avLst/>
          </a:prstGeom>
        </p:spPr>
      </p:pic>
      <p:sp>
        <p:nvSpPr>
          <p:cNvPr id="3" name="TextBox 2">
            <a:extLst>
              <a:ext uri="{FF2B5EF4-FFF2-40B4-BE49-F238E27FC236}">
                <a16:creationId xmlns:a16="http://schemas.microsoft.com/office/drawing/2014/main" id="{B7F9D176-AC0A-AF4E-8A69-58CE841F916C}"/>
              </a:ext>
            </a:extLst>
          </p:cNvPr>
          <p:cNvSpPr txBox="1"/>
          <p:nvPr/>
        </p:nvSpPr>
        <p:spPr>
          <a:xfrm>
            <a:off x="720570" y="6178341"/>
            <a:ext cx="440007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Monks on an alms-round (see note for credit)</a:t>
            </a:r>
          </a:p>
        </p:txBody>
      </p:sp>
    </p:spTree>
    <p:extLst>
      <p:ext uri="{BB962C8B-B14F-4D97-AF65-F5344CB8AC3E}">
        <p14:creationId xmlns:p14="http://schemas.microsoft.com/office/powerpoint/2010/main" val="251464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46526"/>
            <a:ext cx="11667087" cy="738664"/>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On right livelihood (and the complexities thereof…)</a:t>
            </a:r>
          </a:p>
        </p:txBody>
      </p:sp>
      <p:sp>
        <p:nvSpPr>
          <p:cNvPr id="7" name="TextBox 6">
            <a:extLst>
              <a:ext uri="{FF2B5EF4-FFF2-40B4-BE49-F238E27FC236}">
                <a16:creationId xmlns:a16="http://schemas.microsoft.com/office/drawing/2014/main" id="{F4620938-D550-624B-B1DD-A0C9ABABCE1D}"/>
              </a:ext>
            </a:extLst>
          </p:cNvPr>
          <p:cNvSpPr txBox="1"/>
          <p:nvPr/>
        </p:nvSpPr>
        <p:spPr>
          <a:xfrm>
            <a:off x="487681" y="1095670"/>
            <a:ext cx="5145024" cy="304698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From the </a:t>
            </a:r>
            <a:r>
              <a:rPr lang="en-US" sz="3200" i="1" dirty="0" err="1">
                <a:latin typeface="Times New Roman" panose="02020603050405020304" pitchFamily="18" charset="0"/>
                <a:cs typeface="Times New Roman" panose="02020603050405020304" pitchFamily="18" charset="0"/>
              </a:rPr>
              <a:t>Vaṇijjā</a:t>
            </a:r>
            <a:r>
              <a:rPr lang="en-US" sz="3200" i="1" dirty="0">
                <a:latin typeface="Times New Roman" panose="02020603050405020304" pitchFamily="18" charset="0"/>
                <a:cs typeface="Times New Roman" panose="02020603050405020304" pitchFamily="18" charset="0"/>
              </a:rPr>
              <a:t>-sutta</a:t>
            </a:r>
            <a:endParaRPr lang="en-US" sz="32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discourse on trades’)</a:t>
            </a:r>
          </a:p>
          <a:p>
            <a:pPr algn="just"/>
            <a:endParaRPr lang="en-US" sz="1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‘Monks, a lay devotee should not engage in five types of trade.</a:t>
            </a:r>
          </a:p>
          <a:p>
            <a:pPr algn="just"/>
            <a:r>
              <a:rPr lang="en-US" sz="2400" dirty="0">
                <a:latin typeface="Times New Roman" panose="02020603050405020304" pitchFamily="18" charset="0"/>
                <a:cs typeface="Times New Roman" panose="02020603050405020304" pitchFamily="18" charset="0"/>
              </a:rPr>
              <a:t>Which five? Trade in weapons, in human beings, in meat, in intoxicants and in poisons.</a:t>
            </a:r>
          </a:p>
        </p:txBody>
      </p:sp>
      <p:sp>
        <p:nvSpPr>
          <p:cNvPr id="5" name="TextBox 4">
            <a:extLst>
              <a:ext uri="{FF2B5EF4-FFF2-40B4-BE49-F238E27FC236}">
                <a16:creationId xmlns:a16="http://schemas.microsoft.com/office/drawing/2014/main" id="{4B0509F0-8014-0B4B-A58A-79B1B474A80F}"/>
              </a:ext>
            </a:extLst>
          </p:cNvPr>
          <p:cNvSpPr txBox="1"/>
          <p:nvPr/>
        </p:nvSpPr>
        <p:spPr>
          <a:xfrm>
            <a:off x="5870448" y="1095670"/>
            <a:ext cx="5833872" cy="560153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A (very short!) extract from the </a:t>
            </a:r>
            <a:r>
              <a:rPr lang="en-US" sz="3200" i="1" dirty="0" err="1">
                <a:latin typeface="Times New Roman" panose="02020603050405020304" pitchFamily="18" charset="0"/>
                <a:cs typeface="Times New Roman" panose="02020603050405020304" pitchFamily="18" charset="0"/>
              </a:rPr>
              <a:t>Mahāvagga</a:t>
            </a:r>
            <a:endParaRPr lang="en-US" sz="32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Great Chapter’, which begins the Buddhist Vinaya, or monastic legal literature)</a:t>
            </a:r>
            <a:endParaRPr lang="en-US" sz="2400" i="1"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(King </a:t>
            </a:r>
            <a:r>
              <a:rPr lang="en-US" sz="2400" dirty="0" err="1">
                <a:latin typeface="Times New Roman" panose="02020603050405020304" pitchFamily="18" charset="0"/>
                <a:cs typeface="Times New Roman" panose="02020603050405020304" pitchFamily="18" charset="0"/>
              </a:rPr>
              <a:t>Bimbisāra</a:t>
            </a:r>
            <a:r>
              <a:rPr lang="en-US" sz="2400" dirty="0">
                <a:latin typeface="Times New Roman" panose="02020603050405020304" pitchFamily="18" charset="0"/>
                <a:cs typeface="Times New Roman" panose="02020603050405020304" pitchFamily="18" charset="0"/>
              </a:rPr>
              <a:t>, to the Buddha:)</a:t>
            </a:r>
          </a:p>
          <a:p>
            <a:pPr algn="just"/>
            <a:r>
              <a:rPr lang="en-US" sz="2400" dirty="0">
                <a:latin typeface="Times New Roman" panose="02020603050405020304" pitchFamily="18" charset="0"/>
                <a:cs typeface="Times New Roman" panose="02020603050405020304" pitchFamily="18" charset="0"/>
              </a:rPr>
              <a:t>‘Lord, there are kings who have no faith, not believing [in the Dharma]. It would be good, Lord, if the masters [in the </a:t>
            </a:r>
            <a:r>
              <a:rPr lang="en-US" sz="2400" dirty="0" err="1">
                <a:latin typeface="Times New Roman" panose="02020603050405020304" pitchFamily="18" charset="0"/>
                <a:cs typeface="Times New Roman" panose="02020603050405020304" pitchFamily="18" charset="0"/>
              </a:rPr>
              <a:t>Saṅgha</a:t>
            </a:r>
            <a:r>
              <a:rPr lang="en-US" sz="2400" dirty="0">
                <a:latin typeface="Times New Roman" panose="02020603050405020304" pitchFamily="18" charset="0"/>
                <a:cs typeface="Times New Roman" panose="02020603050405020304" pitchFamily="18" charset="0"/>
              </a:rPr>
              <a:t>] did not let one who is in a king’s service go forth [i.e., renounce and become a monk].’</a:t>
            </a:r>
          </a:p>
          <a:p>
            <a:pPr algn="just"/>
            <a:r>
              <a:rPr lang="en-US" sz="2400" dirty="0">
                <a:latin typeface="Times New Roman" panose="02020603050405020304" pitchFamily="18" charset="0"/>
                <a:cs typeface="Times New Roman" panose="02020603050405020304" pitchFamily="18" charset="0"/>
              </a:rPr>
              <a:t>(The Buddha, to his monks:</a:t>
            </a:r>
            <a:r>
              <a:rPr lang="en-US" sz="2400" dirty="0">
                <a:latin typeface="Times New Roman" panose="02020603050405020304" pitchFamily="18" charset="0"/>
                <a:cs typeface="Times New Roman" panose="02020603050405020304" pitchFamily="18" charset="0"/>
                <a:sym typeface="Wingdings" pitchFamily="2" charset="2"/>
              </a:rPr>
              <a:t>)</a:t>
            </a:r>
          </a:p>
          <a:p>
            <a:pPr algn="just"/>
            <a:r>
              <a:rPr lang="en-US" sz="2400" dirty="0">
                <a:latin typeface="Times New Roman" panose="02020603050405020304" pitchFamily="18" charset="0"/>
                <a:cs typeface="Times New Roman" panose="02020603050405020304" pitchFamily="18" charset="0"/>
                <a:sym typeface="Wingdings" pitchFamily="2" charset="2"/>
              </a:rPr>
              <a:t>‘Monks, one who is in a king’s service should not be let to renounce; who allows this commits an offence [as a monk].’</a:t>
            </a:r>
            <a:endParaRPr lang="en-US"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50B9FAD-2DCC-3B41-A373-FB0FED6AD39A}"/>
              </a:ext>
            </a:extLst>
          </p:cNvPr>
          <p:cNvPicPr>
            <a:picLocks noChangeAspect="1"/>
          </p:cNvPicPr>
          <p:nvPr/>
        </p:nvPicPr>
        <p:blipFill>
          <a:blip r:embed="rId4"/>
          <a:stretch>
            <a:fillRect/>
          </a:stretch>
        </p:blipFill>
        <p:spPr>
          <a:xfrm>
            <a:off x="621794" y="4142658"/>
            <a:ext cx="5010911" cy="2185476"/>
          </a:xfrm>
          <a:prstGeom prst="rect">
            <a:avLst/>
          </a:prstGeom>
        </p:spPr>
      </p:pic>
      <p:sp>
        <p:nvSpPr>
          <p:cNvPr id="3" name="TextBox 2">
            <a:extLst>
              <a:ext uri="{FF2B5EF4-FFF2-40B4-BE49-F238E27FC236}">
                <a16:creationId xmlns:a16="http://schemas.microsoft.com/office/drawing/2014/main" id="{97B99C10-AED2-C74A-9A83-4EB14FF2DC28}"/>
              </a:ext>
            </a:extLst>
          </p:cNvPr>
          <p:cNvSpPr txBox="1"/>
          <p:nvPr/>
        </p:nvSpPr>
        <p:spPr>
          <a:xfrm>
            <a:off x="621794" y="6365253"/>
            <a:ext cx="501091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Image credit </a:t>
            </a:r>
            <a:r>
              <a:rPr lang="en-US" sz="1200" dirty="0" err="1">
                <a:latin typeface="Times New Roman" panose="02020603050405020304" pitchFamily="18" charset="0"/>
                <a:cs typeface="Times New Roman" panose="02020603050405020304" pitchFamily="18" charset="0"/>
              </a:rPr>
              <a:t>Anandajoti</a:t>
            </a:r>
            <a:r>
              <a:rPr lang="en-US" sz="1200" dirty="0">
                <a:latin typeface="Times New Roman" panose="02020603050405020304" pitchFamily="18" charset="0"/>
                <a:cs typeface="Times New Roman" panose="02020603050405020304" pitchFamily="18" charset="0"/>
              </a:rPr>
              <a:t> Bhikkhu: see note for full details</a:t>
            </a:r>
          </a:p>
        </p:txBody>
      </p:sp>
    </p:spTree>
    <p:extLst>
      <p:ext uri="{BB962C8B-B14F-4D97-AF65-F5344CB8AC3E}">
        <p14:creationId xmlns:p14="http://schemas.microsoft.com/office/powerpoint/2010/main" val="298585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246769"/>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February 9</a:t>
            </a:r>
            <a:r>
              <a:rPr lang="en-US" sz="2800" baseline="30000">
                <a:latin typeface="Times New Roman" panose="02020603050405020304" pitchFamily="18" charset="0"/>
                <a:cs typeface="Times New Roman" panose="02020603050405020304" pitchFamily="18" charset="0"/>
              </a:rPr>
              <a:t>th		</a:t>
            </a:r>
            <a:r>
              <a:rPr lang="en-US" sz="2800">
                <a:latin typeface="Times New Roman" panose="02020603050405020304" pitchFamily="18" charset="0"/>
                <a:cs typeface="Times New Roman" panose="02020603050405020304" pitchFamily="18" charset="0"/>
              </a:rPr>
              <a:t>Buddha, Dhamma, and Saṅgha (‘The Three Jewels’)</a:t>
            </a:r>
          </a:p>
          <a:p>
            <a:pPr algn="just"/>
            <a:r>
              <a:rPr lang="en-US" sz="2800">
                <a:latin typeface="Times New Roman" panose="02020603050405020304" pitchFamily="18" charset="0"/>
                <a:cs typeface="Times New Roman" panose="02020603050405020304" pitchFamily="18" charset="0"/>
              </a:rPr>
              <a:t>March 9</a:t>
            </a:r>
            <a:r>
              <a:rPr lang="en-US" sz="2800" baseline="30000">
                <a:latin typeface="Times New Roman" panose="02020603050405020304" pitchFamily="18" charset="0"/>
                <a:cs typeface="Times New Roman" panose="02020603050405020304" pitchFamily="18" charset="0"/>
              </a:rPr>
              <a:t>th		</a:t>
            </a:r>
            <a:r>
              <a:rPr lang="en-US" sz="2800">
                <a:latin typeface="Times New Roman" panose="02020603050405020304" pitchFamily="18" charset="0"/>
                <a:cs typeface="Times New Roman" panose="02020603050405020304" pitchFamily="18" charset="0"/>
              </a:rPr>
              <a:t>Dukkha, Anicca, and Anattā (‘Three Marks of Existence’)</a:t>
            </a:r>
          </a:p>
          <a:p>
            <a:pPr algn="just"/>
            <a:r>
              <a:rPr lang="en-US" sz="2800">
                <a:latin typeface="Times New Roman" panose="02020603050405020304" pitchFamily="18" charset="0"/>
                <a:cs typeface="Times New Roman" panose="02020603050405020304" pitchFamily="18" charset="0"/>
              </a:rPr>
              <a:t>April 13</a:t>
            </a:r>
            <a:r>
              <a:rPr lang="en-US" sz="2800" baseline="30000">
                <a:latin typeface="Times New Roman" panose="02020603050405020304" pitchFamily="18" charset="0"/>
                <a:cs typeface="Times New Roman" panose="02020603050405020304" pitchFamily="18" charset="0"/>
              </a:rPr>
              <a:t>th</a:t>
            </a:r>
            <a:r>
              <a:rPr lang="en-US" sz="2800">
                <a:latin typeface="Times New Roman" panose="02020603050405020304" pitchFamily="18" charset="0"/>
                <a:cs typeface="Times New Roman" panose="02020603050405020304" pitchFamily="18" charset="0"/>
              </a:rPr>
              <a:t>		Saṃsāra, Kamma, and Nibbāna</a:t>
            </a:r>
            <a:r>
              <a:rPr lang="en-US" sz="2800" baseline="300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gn="just"/>
            <a:r>
              <a:rPr lang="en-US" sz="2800" b="1">
                <a:latin typeface="Times New Roman" panose="02020603050405020304" pitchFamily="18" charset="0"/>
                <a:cs typeface="Times New Roman" panose="02020603050405020304" pitchFamily="18" charset="0"/>
              </a:rPr>
              <a:t>May 11</a:t>
            </a:r>
            <a:r>
              <a:rPr lang="en-US" sz="2800" b="1" baseline="30000">
                <a:latin typeface="Times New Roman" panose="02020603050405020304" pitchFamily="18" charset="0"/>
                <a:cs typeface="Times New Roman" panose="02020603050405020304" pitchFamily="18" charset="0"/>
              </a:rPr>
              <a:t>th		</a:t>
            </a:r>
            <a:r>
              <a:rPr lang="en-US" sz="2800" b="1">
                <a:latin typeface="Times New Roman" panose="02020603050405020304" pitchFamily="18" charset="0"/>
                <a:cs typeface="Times New Roman" panose="02020603050405020304" pitchFamily="18" charset="0"/>
              </a:rPr>
              <a:t>The Eightfold Path and Five Precepts</a:t>
            </a:r>
          </a:p>
          <a:p>
            <a:pPr algn="just"/>
            <a:r>
              <a:rPr lang="en-US" sz="2800">
                <a:latin typeface="Times New Roman" panose="02020603050405020304" pitchFamily="18" charset="0"/>
                <a:cs typeface="Times New Roman" panose="02020603050405020304" pitchFamily="18" charset="0"/>
              </a:rPr>
              <a:t>June 8</a:t>
            </a:r>
            <a:r>
              <a:rPr lang="en-US" sz="2800" baseline="30000">
                <a:latin typeface="Times New Roman" panose="02020603050405020304" pitchFamily="18" charset="0"/>
                <a:cs typeface="Times New Roman" panose="02020603050405020304" pitchFamily="18" charset="0"/>
              </a:rPr>
              <a:t>th</a:t>
            </a:r>
            <a:r>
              <a:rPr lang="en-US" sz="2800">
                <a:latin typeface="Times New Roman" panose="02020603050405020304" pitchFamily="18" charset="0"/>
                <a:cs typeface="Times New Roman" panose="02020603050405020304" pitchFamily="18" charset="0"/>
              </a:rPr>
              <a:t>		Meditation and Worship (Pūjā)</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1399597-3CDE-E942-BA80-7D4EBCE30C55}"/>
              </a:ext>
            </a:extLst>
          </p:cNvPr>
          <p:cNvSpPr txBox="1"/>
          <p:nvPr/>
        </p:nvSpPr>
        <p:spPr>
          <a:xfrm>
            <a:off x="8761374" y="6298991"/>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from </a:t>
            </a:r>
            <a:r>
              <a:rPr lang="en-US" sz="1000" dirty="0" err="1">
                <a:latin typeface="Times New Roman" panose="02020603050405020304" pitchFamily="18" charset="0"/>
                <a:cs typeface="Times New Roman" panose="02020603050405020304" pitchFamily="18" charset="0"/>
              </a:rPr>
              <a:t>www.thai-blogs.com</a:t>
            </a:r>
            <a:endParaRPr lang="en-US" sz="1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C77AF1-8072-9A4D-BF31-C0E155625A7F}"/>
              </a:ext>
            </a:extLst>
          </p:cNvPr>
          <p:cNvSpPr txBox="1"/>
          <p:nvPr/>
        </p:nvSpPr>
        <p:spPr>
          <a:xfrm>
            <a:off x="385010" y="3621335"/>
            <a:ext cx="7347285" cy="2677656"/>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Each session will consist of roughly 30 minutes of presentation, and up to 30 minutes of questions and/or discussion.</a:t>
            </a:r>
          </a:p>
          <a:p>
            <a:pPr algn="just"/>
            <a:r>
              <a:rPr lang="en-US" sz="2800">
                <a:latin typeface="Times New Roman" panose="02020603050405020304" pitchFamily="18" charset="0"/>
                <a:cs typeface="Times New Roman" panose="02020603050405020304" pitchFamily="18" charset="0"/>
              </a:rPr>
              <a:t>The presentation (though not the discussion) will be recorded. Please keep cameras off during this part of the event.</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1C816B3-859A-9547-B867-3D1BAB70BCD1}"/>
              </a:ext>
            </a:extLst>
          </p:cNvPr>
          <p:cNvPicPr>
            <a:picLocks noChangeAspect="1"/>
          </p:cNvPicPr>
          <p:nvPr/>
        </p:nvPicPr>
        <p:blipFill>
          <a:blip r:embed="rId4"/>
          <a:stretch>
            <a:fillRect/>
          </a:stretch>
        </p:blipFill>
        <p:spPr>
          <a:xfrm>
            <a:off x="7958421" y="3200400"/>
            <a:ext cx="3688146" cy="3098591"/>
          </a:xfrm>
          <a:prstGeom prst="rect">
            <a:avLst/>
          </a:prstGeom>
        </p:spPr>
      </p:pic>
    </p:spTree>
    <p:extLst>
      <p:ext uri="{BB962C8B-B14F-4D97-AF65-F5344CB8AC3E}">
        <p14:creationId xmlns:p14="http://schemas.microsoft.com/office/powerpoint/2010/main" val="3539267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2288</Words>
  <Application>Microsoft Macintosh PowerPoint</Application>
  <PresentationFormat>Widescreen</PresentationFormat>
  <Paragraphs>151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Chris Jones</cp:lastModifiedBy>
  <cp:revision>1</cp:revision>
  <dcterms:created xsi:type="dcterms:W3CDTF">2021-05-11T11:34:09Z</dcterms:created>
  <dcterms:modified xsi:type="dcterms:W3CDTF">2021-05-11T11:35:25Z</dcterms:modified>
</cp:coreProperties>
</file>