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61" r:id="rId5"/>
    <p:sldId id="271" r:id="rId6"/>
    <p:sldId id="259" r:id="rId7"/>
    <p:sldId id="262" r:id="rId8"/>
    <p:sldId id="260" r:id="rId9"/>
    <p:sldId id="264" r:id="rId10"/>
    <p:sldId id="285" r:id="rId11"/>
    <p:sldId id="263" r:id="rId12"/>
    <p:sldId id="265" r:id="rId13"/>
    <p:sldId id="280" r:id="rId14"/>
    <p:sldId id="266" r:id="rId15"/>
    <p:sldId id="267" r:id="rId16"/>
    <p:sldId id="272" r:id="rId17"/>
    <p:sldId id="273" r:id="rId18"/>
    <p:sldId id="274" r:id="rId19"/>
    <p:sldId id="281" r:id="rId20"/>
    <p:sldId id="268" r:id="rId21"/>
    <p:sldId id="275" r:id="rId22"/>
    <p:sldId id="269" r:id="rId23"/>
    <p:sldId id="282" r:id="rId24"/>
    <p:sldId id="270" r:id="rId25"/>
    <p:sldId id="279" r:id="rId26"/>
    <p:sldId id="277" r:id="rId27"/>
    <p:sldId id="276" r:id="rId28"/>
    <p:sldId id="283" r:id="rId29"/>
    <p:sldId id="278" r:id="rId30"/>
    <p:sldId id="286" r:id="rId31"/>
    <p:sldId id="28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88"/>
  </p:normalViewPr>
  <p:slideViewPr>
    <p:cSldViewPr snapToGrid="0" snapToObjects="1">
      <p:cViewPr>
        <p:scale>
          <a:sx n="68" d="100"/>
          <a:sy n="68" d="100"/>
        </p:scale>
        <p:origin x="1648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C9BF7-AD5C-490B-8AB7-0C9CE612A1F6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92AF987-D111-45B1-AD05-9BA94E1EF432}">
      <dgm:prSet/>
      <dgm:spPr/>
      <dgm:t>
        <a:bodyPr/>
        <a:lstStyle/>
        <a:p>
          <a:r>
            <a:rPr lang="en-US" b="0" i="0"/>
            <a:t>Project Management</a:t>
          </a:r>
          <a:endParaRPr lang="en-US"/>
        </a:p>
      </dgm:t>
    </dgm:pt>
    <dgm:pt modelId="{4DF77466-9C7E-45F2-9784-DAC90B165CF0}" type="parTrans" cxnId="{285744E3-BB7F-492A-841D-E32E56246B00}">
      <dgm:prSet/>
      <dgm:spPr/>
      <dgm:t>
        <a:bodyPr/>
        <a:lstStyle/>
        <a:p>
          <a:endParaRPr lang="en-US"/>
        </a:p>
      </dgm:t>
    </dgm:pt>
    <dgm:pt modelId="{409AF986-F3A0-4C89-A663-1CA7BD5757B1}" type="sibTrans" cxnId="{285744E3-BB7F-492A-841D-E32E56246B00}">
      <dgm:prSet/>
      <dgm:spPr/>
      <dgm:t>
        <a:bodyPr/>
        <a:lstStyle/>
        <a:p>
          <a:endParaRPr lang="en-US"/>
        </a:p>
      </dgm:t>
    </dgm:pt>
    <dgm:pt modelId="{0AE5D437-B95B-4EEE-9A0F-9CD74A925F34}">
      <dgm:prSet/>
      <dgm:spPr/>
      <dgm:t>
        <a:bodyPr/>
        <a:lstStyle/>
        <a:p>
          <a:r>
            <a:rPr lang="en-US" b="0" i="0"/>
            <a:t>Stakeholder Engagement</a:t>
          </a:r>
          <a:endParaRPr lang="en-US"/>
        </a:p>
      </dgm:t>
    </dgm:pt>
    <dgm:pt modelId="{017F8AAE-19E5-432E-A0F7-3C4935668793}" type="parTrans" cxnId="{1839E068-0478-40DB-A13E-6B53A77281E1}">
      <dgm:prSet/>
      <dgm:spPr/>
      <dgm:t>
        <a:bodyPr/>
        <a:lstStyle/>
        <a:p>
          <a:endParaRPr lang="en-US"/>
        </a:p>
      </dgm:t>
    </dgm:pt>
    <dgm:pt modelId="{BC853AD5-141A-46C2-A998-B194FD7F8D63}" type="sibTrans" cxnId="{1839E068-0478-40DB-A13E-6B53A77281E1}">
      <dgm:prSet/>
      <dgm:spPr/>
      <dgm:t>
        <a:bodyPr/>
        <a:lstStyle/>
        <a:p>
          <a:endParaRPr lang="en-US"/>
        </a:p>
      </dgm:t>
    </dgm:pt>
    <dgm:pt modelId="{019FBB15-3856-463C-B7FD-F8B7D84A4BBD}">
      <dgm:prSet/>
      <dgm:spPr/>
      <dgm:t>
        <a:bodyPr/>
        <a:lstStyle/>
        <a:p>
          <a:r>
            <a:rPr lang="en-US" b="0" i="0"/>
            <a:t>Risk Management and Problem Solving</a:t>
          </a:r>
          <a:endParaRPr lang="en-US"/>
        </a:p>
      </dgm:t>
    </dgm:pt>
    <dgm:pt modelId="{918140E3-3130-4C1B-9FF3-2388ADADB2DA}" type="parTrans" cxnId="{11E48F60-F689-4F9C-8AE9-7CB954D603AC}">
      <dgm:prSet/>
      <dgm:spPr/>
      <dgm:t>
        <a:bodyPr/>
        <a:lstStyle/>
        <a:p>
          <a:endParaRPr lang="en-US"/>
        </a:p>
      </dgm:t>
    </dgm:pt>
    <dgm:pt modelId="{949E3D32-9602-40FE-9411-2FF220C6E940}" type="sibTrans" cxnId="{11E48F60-F689-4F9C-8AE9-7CB954D603AC}">
      <dgm:prSet/>
      <dgm:spPr/>
      <dgm:t>
        <a:bodyPr/>
        <a:lstStyle/>
        <a:p>
          <a:endParaRPr lang="en-US"/>
        </a:p>
      </dgm:t>
    </dgm:pt>
    <dgm:pt modelId="{702FDF0C-754A-4B5A-9EFD-3C9F4C650AD9}">
      <dgm:prSet/>
      <dgm:spPr/>
      <dgm:t>
        <a:bodyPr/>
        <a:lstStyle/>
        <a:p>
          <a:r>
            <a:rPr lang="en-US" b="0" i="0"/>
            <a:t>Communication and People Management</a:t>
          </a:r>
          <a:endParaRPr lang="en-US"/>
        </a:p>
      </dgm:t>
    </dgm:pt>
    <dgm:pt modelId="{E2D9F0AE-4C5F-4674-A71E-C5008B8DA57B}" type="parTrans" cxnId="{8E5CC8CE-9BD0-4137-8DCC-180DCD521CB4}">
      <dgm:prSet/>
      <dgm:spPr/>
      <dgm:t>
        <a:bodyPr/>
        <a:lstStyle/>
        <a:p>
          <a:endParaRPr lang="en-US"/>
        </a:p>
      </dgm:t>
    </dgm:pt>
    <dgm:pt modelId="{E5C95F27-7A08-469C-9780-FC4F89C16264}" type="sibTrans" cxnId="{8E5CC8CE-9BD0-4137-8DCC-180DCD521CB4}">
      <dgm:prSet/>
      <dgm:spPr/>
      <dgm:t>
        <a:bodyPr/>
        <a:lstStyle/>
        <a:p>
          <a:endParaRPr lang="en-US"/>
        </a:p>
      </dgm:t>
    </dgm:pt>
    <dgm:pt modelId="{7B4E64B5-811C-334A-8A35-1E02E1D69007}" type="pres">
      <dgm:prSet presAssocID="{0FDC9BF7-AD5C-490B-8AB7-0C9CE612A1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2E1541A-7C9F-9D42-815F-0EF998137F4F}" type="pres">
      <dgm:prSet presAssocID="{292AF987-D111-45B1-AD05-9BA94E1EF43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62A0BC-BC73-7241-BFDE-EBF3EEC7BBCD}" type="pres">
      <dgm:prSet presAssocID="{409AF986-F3A0-4C89-A663-1CA7BD5757B1}" presName="spacer" presStyleCnt="0"/>
      <dgm:spPr/>
    </dgm:pt>
    <dgm:pt modelId="{1AD6A9B7-C149-274D-A6C7-172ACD140F63}" type="pres">
      <dgm:prSet presAssocID="{0AE5D437-B95B-4EEE-9A0F-9CD74A925F3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DD4C8-8006-B949-B6BA-D51899B3FE70}" type="pres">
      <dgm:prSet presAssocID="{BC853AD5-141A-46C2-A998-B194FD7F8D63}" presName="spacer" presStyleCnt="0"/>
      <dgm:spPr/>
    </dgm:pt>
    <dgm:pt modelId="{66715AC5-98EC-A141-8B7F-8D34B6E6C598}" type="pres">
      <dgm:prSet presAssocID="{019FBB15-3856-463C-B7FD-F8B7D84A4BB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B9D67-2F30-A441-8C48-D030EAB1056D}" type="pres">
      <dgm:prSet presAssocID="{949E3D32-9602-40FE-9411-2FF220C6E940}" presName="spacer" presStyleCnt="0"/>
      <dgm:spPr/>
    </dgm:pt>
    <dgm:pt modelId="{814D42CD-8915-434E-B491-006F8AAA200B}" type="pres">
      <dgm:prSet presAssocID="{702FDF0C-754A-4B5A-9EFD-3C9F4C650AD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763F84-E006-C047-88FE-00E24FDBC7D3}" type="presOf" srcId="{0AE5D437-B95B-4EEE-9A0F-9CD74A925F34}" destId="{1AD6A9B7-C149-274D-A6C7-172ACD140F63}" srcOrd="0" destOrd="0" presId="urn:microsoft.com/office/officeart/2005/8/layout/vList2"/>
    <dgm:cxn modelId="{8F02939D-F967-1E45-9D9A-F91B7E94A6C8}" type="presOf" srcId="{0FDC9BF7-AD5C-490B-8AB7-0C9CE612A1F6}" destId="{7B4E64B5-811C-334A-8A35-1E02E1D69007}" srcOrd="0" destOrd="0" presId="urn:microsoft.com/office/officeart/2005/8/layout/vList2"/>
    <dgm:cxn modelId="{1A7AAC7E-A122-1C41-9E21-FB4C6689FDDF}" type="presOf" srcId="{702FDF0C-754A-4B5A-9EFD-3C9F4C650AD9}" destId="{814D42CD-8915-434E-B491-006F8AAA200B}" srcOrd="0" destOrd="0" presId="urn:microsoft.com/office/officeart/2005/8/layout/vList2"/>
    <dgm:cxn modelId="{85149FD3-E80B-A14D-A5B0-4541DF699F3C}" type="presOf" srcId="{292AF987-D111-45B1-AD05-9BA94E1EF432}" destId="{82E1541A-7C9F-9D42-815F-0EF998137F4F}" srcOrd="0" destOrd="0" presId="urn:microsoft.com/office/officeart/2005/8/layout/vList2"/>
    <dgm:cxn modelId="{11E48F60-F689-4F9C-8AE9-7CB954D603AC}" srcId="{0FDC9BF7-AD5C-490B-8AB7-0C9CE612A1F6}" destId="{019FBB15-3856-463C-B7FD-F8B7D84A4BBD}" srcOrd="2" destOrd="0" parTransId="{918140E3-3130-4C1B-9FF3-2388ADADB2DA}" sibTransId="{949E3D32-9602-40FE-9411-2FF220C6E940}"/>
    <dgm:cxn modelId="{8E5CC8CE-9BD0-4137-8DCC-180DCD521CB4}" srcId="{0FDC9BF7-AD5C-490B-8AB7-0C9CE612A1F6}" destId="{702FDF0C-754A-4B5A-9EFD-3C9F4C650AD9}" srcOrd="3" destOrd="0" parTransId="{E2D9F0AE-4C5F-4674-A71E-C5008B8DA57B}" sibTransId="{E5C95F27-7A08-469C-9780-FC4F89C16264}"/>
    <dgm:cxn modelId="{6C149BB2-ABBF-E546-82D2-4912F461CB69}" type="presOf" srcId="{019FBB15-3856-463C-B7FD-F8B7D84A4BBD}" destId="{66715AC5-98EC-A141-8B7F-8D34B6E6C598}" srcOrd="0" destOrd="0" presId="urn:microsoft.com/office/officeart/2005/8/layout/vList2"/>
    <dgm:cxn modelId="{285744E3-BB7F-492A-841D-E32E56246B00}" srcId="{0FDC9BF7-AD5C-490B-8AB7-0C9CE612A1F6}" destId="{292AF987-D111-45B1-AD05-9BA94E1EF432}" srcOrd="0" destOrd="0" parTransId="{4DF77466-9C7E-45F2-9784-DAC90B165CF0}" sibTransId="{409AF986-F3A0-4C89-A663-1CA7BD5757B1}"/>
    <dgm:cxn modelId="{1839E068-0478-40DB-A13E-6B53A77281E1}" srcId="{0FDC9BF7-AD5C-490B-8AB7-0C9CE612A1F6}" destId="{0AE5D437-B95B-4EEE-9A0F-9CD74A925F34}" srcOrd="1" destOrd="0" parTransId="{017F8AAE-19E5-432E-A0F7-3C4935668793}" sibTransId="{BC853AD5-141A-46C2-A998-B194FD7F8D63}"/>
    <dgm:cxn modelId="{941735B9-C84E-8743-88E4-E95ED22E03FF}" type="presParOf" srcId="{7B4E64B5-811C-334A-8A35-1E02E1D69007}" destId="{82E1541A-7C9F-9D42-815F-0EF998137F4F}" srcOrd="0" destOrd="0" presId="urn:microsoft.com/office/officeart/2005/8/layout/vList2"/>
    <dgm:cxn modelId="{330B1E77-105F-FC4C-BE40-218EAF1C475F}" type="presParOf" srcId="{7B4E64B5-811C-334A-8A35-1E02E1D69007}" destId="{A362A0BC-BC73-7241-BFDE-EBF3EEC7BBCD}" srcOrd="1" destOrd="0" presId="urn:microsoft.com/office/officeart/2005/8/layout/vList2"/>
    <dgm:cxn modelId="{7216BB02-D2AF-7F40-BEE5-49D67DA006F5}" type="presParOf" srcId="{7B4E64B5-811C-334A-8A35-1E02E1D69007}" destId="{1AD6A9B7-C149-274D-A6C7-172ACD140F63}" srcOrd="2" destOrd="0" presId="urn:microsoft.com/office/officeart/2005/8/layout/vList2"/>
    <dgm:cxn modelId="{5370EBA2-99F1-C840-8F6C-948E34AE2B1F}" type="presParOf" srcId="{7B4E64B5-811C-334A-8A35-1E02E1D69007}" destId="{381DD4C8-8006-B949-B6BA-D51899B3FE70}" srcOrd="3" destOrd="0" presId="urn:microsoft.com/office/officeart/2005/8/layout/vList2"/>
    <dgm:cxn modelId="{21911C4B-FBA2-8D41-8CE9-2DFD3E924190}" type="presParOf" srcId="{7B4E64B5-811C-334A-8A35-1E02E1D69007}" destId="{66715AC5-98EC-A141-8B7F-8D34B6E6C598}" srcOrd="4" destOrd="0" presId="urn:microsoft.com/office/officeart/2005/8/layout/vList2"/>
    <dgm:cxn modelId="{0519987E-0E87-744A-A4E6-32AED4E3058F}" type="presParOf" srcId="{7B4E64B5-811C-334A-8A35-1E02E1D69007}" destId="{FB7B9D67-2F30-A441-8C48-D030EAB1056D}" srcOrd="5" destOrd="0" presId="urn:microsoft.com/office/officeart/2005/8/layout/vList2"/>
    <dgm:cxn modelId="{CB830D86-2C4E-9B42-ACF9-162D5F009A7B}" type="presParOf" srcId="{7B4E64B5-811C-334A-8A35-1E02E1D69007}" destId="{814D42CD-8915-434E-B491-006F8AAA200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1541A-7C9F-9D42-815F-0EF998137F4F}">
      <dsp:nvSpPr>
        <dsp:cNvPr id="0" name=""/>
        <dsp:cNvSpPr/>
      </dsp:nvSpPr>
      <dsp:spPr>
        <a:xfrm>
          <a:off x="0" y="31779"/>
          <a:ext cx="10515600" cy="9833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0" i="0" kern="1200"/>
            <a:t>Project Management</a:t>
          </a:r>
          <a:endParaRPr lang="en-US" sz="4100" kern="1200"/>
        </a:p>
      </dsp:txBody>
      <dsp:txXfrm>
        <a:off x="48005" y="79784"/>
        <a:ext cx="10419590" cy="887374"/>
      </dsp:txXfrm>
    </dsp:sp>
    <dsp:sp modelId="{1AD6A9B7-C149-274D-A6C7-172ACD140F63}">
      <dsp:nvSpPr>
        <dsp:cNvPr id="0" name=""/>
        <dsp:cNvSpPr/>
      </dsp:nvSpPr>
      <dsp:spPr>
        <a:xfrm>
          <a:off x="0" y="1133244"/>
          <a:ext cx="10515600" cy="9833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0" i="0" kern="1200"/>
            <a:t>Stakeholder Engagement</a:t>
          </a:r>
          <a:endParaRPr lang="en-US" sz="4100" kern="1200"/>
        </a:p>
      </dsp:txBody>
      <dsp:txXfrm>
        <a:off x="48005" y="1181249"/>
        <a:ext cx="10419590" cy="887374"/>
      </dsp:txXfrm>
    </dsp:sp>
    <dsp:sp modelId="{66715AC5-98EC-A141-8B7F-8D34B6E6C598}">
      <dsp:nvSpPr>
        <dsp:cNvPr id="0" name=""/>
        <dsp:cNvSpPr/>
      </dsp:nvSpPr>
      <dsp:spPr>
        <a:xfrm>
          <a:off x="0" y="2234709"/>
          <a:ext cx="10515600" cy="9833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0" i="0" kern="1200"/>
            <a:t>Risk Management and Problem Solving</a:t>
          </a:r>
          <a:endParaRPr lang="en-US" sz="4100" kern="1200"/>
        </a:p>
      </dsp:txBody>
      <dsp:txXfrm>
        <a:off x="48005" y="2282714"/>
        <a:ext cx="10419590" cy="887374"/>
      </dsp:txXfrm>
    </dsp:sp>
    <dsp:sp modelId="{814D42CD-8915-434E-B491-006F8AAA200B}">
      <dsp:nvSpPr>
        <dsp:cNvPr id="0" name=""/>
        <dsp:cNvSpPr/>
      </dsp:nvSpPr>
      <dsp:spPr>
        <a:xfrm>
          <a:off x="0" y="3336174"/>
          <a:ext cx="10515600" cy="9833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0" i="0" kern="1200"/>
            <a:t>Communication and People Management</a:t>
          </a:r>
          <a:endParaRPr lang="en-US" sz="4100" kern="1200"/>
        </a:p>
      </dsp:txBody>
      <dsp:txXfrm>
        <a:off x="48005" y="3384179"/>
        <a:ext cx="10419590" cy="88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2FE10-995A-D341-A1D2-633CC09CB623}" type="datetimeFigureOut">
              <a:rPr lang="en-US" smtClean="0"/>
              <a:t>5/27/20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41DA8-C31E-684D-928B-B9AC71E93B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9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0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blue background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2" b="27365"/>
          <a:stretch/>
        </p:blipFill>
        <p:spPr bwMode="auto">
          <a:xfrm>
            <a:off x="0" y="-264534"/>
            <a:ext cx="12241136" cy="7084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304" y="365125"/>
            <a:ext cx="9947495" cy="1325563"/>
          </a:xfrm>
        </p:spPr>
        <p:txBody>
          <a:bodyPr/>
          <a:lstStyle>
            <a:lvl1pPr>
              <a:defRPr b="0" i="0">
                <a:latin typeface="Helvetica Neue Thin" charset="0"/>
                <a:ea typeface="Helvetica Neue Thin" charset="0"/>
                <a:cs typeface="Helvetica Neue Thin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Helvetica Neue Thin" charset="0"/>
                <a:ea typeface="Helvetica Neue Thin" charset="0"/>
                <a:cs typeface="Helvetica Neue Thin" charset="0"/>
              </a:defRPr>
            </a:lvl1pPr>
            <a:lvl2pPr>
              <a:defRPr b="0" i="0">
                <a:latin typeface="Helvetica Neue Thin" charset="0"/>
                <a:ea typeface="Helvetica Neue Thin" charset="0"/>
                <a:cs typeface="Helvetica Neue Thin" charset="0"/>
              </a:defRPr>
            </a:lvl2pPr>
            <a:lvl3pPr>
              <a:defRPr b="0" i="0">
                <a:latin typeface="Helvetica Neue Thin" charset="0"/>
                <a:ea typeface="Helvetica Neue Thin" charset="0"/>
                <a:cs typeface="Helvetica Neue Thin" charset="0"/>
              </a:defRPr>
            </a:lvl3pPr>
            <a:lvl4pPr>
              <a:defRPr b="0" i="0">
                <a:latin typeface="Helvetica Neue Thin" charset="0"/>
                <a:ea typeface="Helvetica Neue Thin" charset="0"/>
                <a:cs typeface="Helvetica Neue Thin" charset="0"/>
              </a:defRPr>
            </a:lvl4pPr>
            <a:lvl5pPr>
              <a:defRPr b="0" i="0">
                <a:latin typeface="Helvetica Neue Thin" charset="0"/>
                <a:ea typeface="Helvetica Neue Thin" charset="0"/>
                <a:cs typeface="Helvetica Neue Thin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 rot="6480000" flipH="1">
            <a:off x="387350" y="302993"/>
            <a:ext cx="901700" cy="901700"/>
          </a:xfrm>
          <a:prstGeom prst="rtTriangle">
            <a:avLst/>
          </a:prstGeom>
          <a:noFill/>
          <a:ln w="1270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GB" altLang="x-none" sz="2400">
              <a:latin typeface="News Gothic MT" charset="0"/>
            </a:endParaRPr>
          </a:p>
        </p:txBody>
      </p:sp>
      <p:grpSp>
        <p:nvGrpSpPr>
          <p:cNvPr id="8" name="Group 19"/>
          <p:cNvGrpSpPr>
            <a:grpSpLocks/>
          </p:cNvGrpSpPr>
          <p:nvPr userDrawn="1"/>
        </p:nvGrpSpPr>
        <p:grpSpPr bwMode="auto">
          <a:xfrm>
            <a:off x="7165898" y="2282395"/>
            <a:ext cx="4770438" cy="5062537"/>
            <a:chOff x="2750" y="1229"/>
            <a:chExt cx="3005" cy="3189"/>
          </a:xfrm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 rot="13500000" flipH="1">
              <a:off x="4453" y="3780"/>
              <a:ext cx="568" cy="568"/>
            </a:xfrm>
            <a:prstGeom prst="rtTriangle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 rot="16200000">
              <a:off x="4711" y="3319"/>
              <a:ext cx="858" cy="852"/>
            </a:xfrm>
            <a:prstGeom prst="rtTriangle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4947" y="2612"/>
              <a:ext cx="808" cy="808"/>
            </a:xfrm>
            <a:prstGeom prst="diamond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 rot="13500000">
              <a:off x="2750" y="3164"/>
              <a:ext cx="1254" cy="1254"/>
            </a:xfrm>
            <a:prstGeom prst="rtTriangle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 rot="8100000" flipH="1">
              <a:off x="3721" y="2495"/>
              <a:ext cx="568" cy="568"/>
            </a:xfrm>
            <a:prstGeom prst="rtTriangle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grpSp>
          <p:nvGrpSpPr>
            <p:cNvPr id="14" name="Group 17"/>
            <p:cNvGrpSpPr>
              <a:grpSpLocks/>
            </p:cNvGrpSpPr>
            <p:nvPr/>
          </p:nvGrpSpPr>
          <p:grpSpPr bwMode="auto">
            <a:xfrm>
              <a:off x="4384" y="2184"/>
              <a:ext cx="402" cy="1198"/>
              <a:chOff x="4384" y="2184"/>
              <a:chExt cx="402" cy="1198"/>
            </a:xfrm>
          </p:grpSpPr>
          <p:sp>
            <p:nvSpPr>
              <p:cNvPr id="16" name="Line 13"/>
              <p:cNvSpPr>
                <a:spLocks noChangeShapeType="1"/>
              </p:cNvSpPr>
              <p:nvPr/>
            </p:nvSpPr>
            <p:spPr bwMode="auto">
              <a:xfrm>
                <a:off x="4784" y="2194"/>
                <a:ext cx="0" cy="784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4388" y="2582"/>
                <a:ext cx="0" cy="800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 flipV="1">
                <a:off x="4388" y="2980"/>
                <a:ext cx="398" cy="398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 flipV="1">
                <a:off x="4384" y="2184"/>
                <a:ext cx="402" cy="402"/>
              </a:xfrm>
              <a:prstGeom prst="line">
                <a:avLst/>
              </a:prstGeom>
              <a:noFill/>
              <a:ln w="12700">
                <a:solidFill>
                  <a:srgbClr val="0033CC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</p:grpSp>
        <p:sp>
          <p:nvSpPr>
            <p:cNvPr id="15" name="AutoShape 18"/>
            <p:cNvSpPr>
              <a:spLocks noChangeArrowheads="1"/>
            </p:cNvSpPr>
            <p:nvPr/>
          </p:nvSpPr>
          <p:spPr bwMode="auto">
            <a:xfrm rot="18900000">
              <a:off x="4388" y="1229"/>
              <a:ext cx="1254" cy="1254"/>
            </a:xfrm>
            <a:prstGeom prst="rtTriangle">
              <a:avLst/>
            </a:prstGeom>
            <a:noFill/>
            <a:ln w="12700">
              <a:solidFill>
                <a:srgbClr val="0033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1718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1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73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3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63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B596B-34BE-6B4B-88E0-CC17523AA632}" type="datetimeFigureOut">
              <a:rPr lang="en-US" smtClean="0"/>
              <a:t>5/27/20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ADF-BB74-3A4C-A03B-77BA2D3801F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26"/>
          <p:cNvGrpSpPr>
            <a:grpSpLocks/>
          </p:cNvGrpSpPr>
          <p:nvPr userDrawn="1"/>
        </p:nvGrpSpPr>
        <p:grpSpPr bwMode="auto">
          <a:xfrm>
            <a:off x="9418320" y="4519748"/>
            <a:ext cx="2773680" cy="2338251"/>
            <a:chOff x="2107" y="1548"/>
            <a:chExt cx="3433" cy="2833"/>
          </a:xfrm>
        </p:grpSpPr>
        <p:sp>
          <p:nvSpPr>
            <p:cNvPr id="8" name="AutoShape 19"/>
            <p:cNvSpPr>
              <a:spLocks noChangeArrowheads="1"/>
            </p:cNvSpPr>
            <p:nvPr/>
          </p:nvSpPr>
          <p:spPr bwMode="auto">
            <a:xfrm>
              <a:off x="4732" y="2114"/>
              <a:ext cx="808" cy="808"/>
            </a:xfrm>
            <a:prstGeom prst="diamond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4061" y="1935"/>
              <a:ext cx="403" cy="1192"/>
            </a:xfrm>
            <a:custGeom>
              <a:avLst/>
              <a:gdLst>
                <a:gd name="T0" fmla="*/ 399 w 403"/>
                <a:gd name="T1" fmla="*/ 0 h 1192"/>
                <a:gd name="T2" fmla="*/ 0 w 403"/>
                <a:gd name="T3" fmla="*/ 399 h 1192"/>
                <a:gd name="T4" fmla="*/ 0 w 403"/>
                <a:gd name="T5" fmla="*/ 1191 h 1192"/>
                <a:gd name="T6" fmla="*/ 402 w 403"/>
                <a:gd name="T7" fmla="*/ 789 h 1192"/>
                <a:gd name="T8" fmla="*/ 399 w 403"/>
                <a:gd name="T9" fmla="*/ 0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3" h="1192">
                  <a:moveTo>
                    <a:pt x="399" y="0"/>
                  </a:moveTo>
                  <a:lnTo>
                    <a:pt x="0" y="399"/>
                  </a:lnTo>
                  <a:lnTo>
                    <a:pt x="0" y="1191"/>
                  </a:lnTo>
                  <a:lnTo>
                    <a:pt x="402" y="789"/>
                  </a:lnTo>
                  <a:lnTo>
                    <a:pt x="399" y="0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0" name="AutoShape 21"/>
            <p:cNvSpPr>
              <a:spLocks noChangeArrowheads="1"/>
            </p:cNvSpPr>
            <p:nvPr/>
          </p:nvSpPr>
          <p:spPr bwMode="auto">
            <a:xfrm rot="18900000">
              <a:off x="2527" y="2630"/>
              <a:ext cx="1254" cy="125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1" name="AutoShape 22"/>
            <p:cNvSpPr>
              <a:spLocks noChangeArrowheads="1"/>
            </p:cNvSpPr>
            <p:nvPr/>
          </p:nvSpPr>
          <p:spPr bwMode="auto">
            <a:xfrm rot="13500000" flipH="1">
              <a:off x="3812" y="3813"/>
              <a:ext cx="568" cy="568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2" name="AutoShape 23"/>
            <p:cNvSpPr>
              <a:spLocks noChangeArrowheads="1"/>
            </p:cNvSpPr>
            <p:nvPr/>
          </p:nvSpPr>
          <p:spPr bwMode="auto">
            <a:xfrm rot="16200000">
              <a:off x="4423" y="2927"/>
              <a:ext cx="858" cy="85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3" name="AutoShape 24"/>
            <p:cNvSpPr>
              <a:spLocks noChangeArrowheads="1"/>
            </p:cNvSpPr>
            <p:nvPr/>
          </p:nvSpPr>
          <p:spPr bwMode="auto">
            <a:xfrm rot="10800000">
              <a:off x="2107" y="1548"/>
              <a:ext cx="1254" cy="125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4" name="AutoShape 25"/>
            <p:cNvSpPr>
              <a:spLocks noChangeArrowheads="1"/>
            </p:cNvSpPr>
            <p:nvPr/>
          </p:nvSpPr>
          <p:spPr bwMode="auto">
            <a:xfrm rot="8100000" flipH="1">
              <a:off x="3410" y="2702"/>
              <a:ext cx="568" cy="568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198945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Neue Light" charset="0"/>
          <a:ea typeface="Helvetica Neue Light" charset="0"/>
          <a:cs typeface="Helvetica Neue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tae.ac.uk/" TargetMode="External"/><Relationship Id="rId4" Type="http://schemas.openxmlformats.org/officeDocument/2006/relationships/hyperlink" Target="http://www.prospects.ac.uk/" TargetMode="External"/><Relationship Id="rId5" Type="http://schemas.openxmlformats.org/officeDocument/2006/relationships/hyperlink" Target="http://sciencecareers.sciencemag.org/" TargetMode="External"/><Relationship Id="rId6" Type="http://schemas.openxmlformats.org/officeDocument/2006/relationships/hyperlink" Target="http://www.jobs.ac.uk/careers-advic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d.ac.uk/institute-academic-development/research-roles/research-only-staff/career-managemen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BC9EFE1-D8CB-4668-9980-DB108327A79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7CBAE1BD-B8E4-4029-8AA2-C77E4FED98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en-US" sz="4400">
                <a:solidFill>
                  <a:srgbClr val="000000"/>
                </a:solidFill>
              </a:rPr>
              <a:t>CVs for Non-Academic Jobs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618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Sara Shinton</a:t>
            </a:r>
          </a:p>
          <a:p>
            <a:pPr algn="l"/>
            <a:r>
              <a:rPr lang="en-US" sz="1800">
                <a:solidFill>
                  <a:srgbClr val="000000"/>
                </a:solidFill>
              </a:rPr>
              <a:t>Head of Researcher Development</a:t>
            </a:r>
          </a:p>
        </p:txBody>
      </p:sp>
      <p:sp>
        <p:nvSpPr>
          <p:cNvPr id="13" name="Freeform 49">
            <a:extLst>
              <a:ext uri="{FF2B5EF4-FFF2-40B4-BE49-F238E27FC236}">
                <a16:creationId xmlns="" xmlns:a16="http://schemas.microsoft.com/office/drawing/2014/main" id="{77DA6D33-2D62-458C-BF5D-DBF612FD55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blue background.jpg"/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27" r="8498" b="1"/>
          <a:stretch/>
        </p:blipFill>
        <p:spPr bwMode="auto"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1"/>
          <p:cNvGrpSpPr>
            <a:grpSpLocks/>
          </p:cNvGrpSpPr>
          <p:nvPr/>
        </p:nvGrpSpPr>
        <p:grpSpPr bwMode="auto">
          <a:xfrm>
            <a:off x="1142367" y="1824054"/>
            <a:ext cx="2720973" cy="3342305"/>
            <a:chOff x="4910" y="3031"/>
            <a:chExt cx="751" cy="1200"/>
          </a:xfrm>
        </p:grpSpPr>
        <p:sp>
          <p:nvSpPr>
            <p:cNvPr id="10" name="AutoShape 4"/>
            <p:cNvSpPr>
              <a:spLocks noChangeArrowheads="1"/>
            </p:cNvSpPr>
            <p:nvPr/>
          </p:nvSpPr>
          <p:spPr bwMode="auto">
            <a:xfrm rot="18900000">
              <a:off x="4971" y="3080"/>
              <a:ext cx="204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 rot="8100000">
              <a:off x="4923" y="3031"/>
              <a:ext cx="312" cy="31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6"/>
            <p:cNvSpPr>
              <a:spLocks noChangeArrowheads="1"/>
            </p:cNvSpPr>
            <p:nvPr/>
          </p:nvSpPr>
          <p:spPr bwMode="auto">
            <a:xfrm>
              <a:off x="5086" y="3812"/>
              <a:ext cx="288" cy="288"/>
            </a:xfrm>
            <a:prstGeom prst="diamond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7"/>
            <p:cNvSpPr>
              <a:spLocks noChangeArrowheads="1"/>
            </p:cNvSpPr>
            <p:nvPr/>
          </p:nvSpPr>
          <p:spPr bwMode="auto">
            <a:xfrm rot="16200000" flipH="1">
              <a:off x="5001" y="3577"/>
              <a:ext cx="450" cy="458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8"/>
            <p:cNvSpPr>
              <a:spLocks noChangeArrowheads="1"/>
            </p:cNvSpPr>
            <p:nvPr/>
          </p:nvSpPr>
          <p:spPr bwMode="auto">
            <a:xfrm flipH="1">
              <a:off x="5110" y="4029"/>
              <a:ext cx="197" cy="20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9"/>
            <p:cNvSpPr>
              <a:spLocks noChangeArrowheads="1"/>
            </p:cNvSpPr>
            <p:nvPr/>
          </p:nvSpPr>
          <p:spPr bwMode="auto">
            <a:xfrm rot="8100000">
              <a:off x="4910" y="3360"/>
              <a:ext cx="451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5460" y="3833"/>
              <a:ext cx="201" cy="398"/>
            </a:xfrm>
            <a:custGeom>
              <a:avLst/>
              <a:gdLst>
                <a:gd name="T0" fmla="*/ 0 w 201"/>
                <a:gd name="T1" fmla="*/ 0 h 398"/>
                <a:gd name="T2" fmla="*/ 0 w 201"/>
                <a:gd name="T3" fmla="*/ 199 h 398"/>
                <a:gd name="T4" fmla="*/ 200 w 201"/>
                <a:gd name="T5" fmla="*/ 397 h 398"/>
                <a:gd name="T6" fmla="*/ 200 w 201"/>
                <a:gd name="T7" fmla="*/ 196 h 398"/>
                <a:gd name="T8" fmla="*/ 0 w 201"/>
                <a:gd name="T9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398">
                  <a:moveTo>
                    <a:pt x="0" y="0"/>
                  </a:moveTo>
                  <a:lnTo>
                    <a:pt x="0" y="199"/>
                  </a:lnTo>
                  <a:lnTo>
                    <a:pt x="200" y="397"/>
                  </a:lnTo>
                  <a:lnTo>
                    <a:pt x="200" y="196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661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special note about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1247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all take mental short cuts to help make decisions</a:t>
            </a:r>
          </a:p>
          <a:p>
            <a:r>
              <a:rPr lang="en-US" dirty="0" smtClean="0"/>
              <a:t>We go with our “gut” all the time</a:t>
            </a:r>
          </a:p>
          <a:p>
            <a:endParaRPr lang="en-US" dirty="0"/>
          </a:p>
          <a:p>
            <a:r>
              <a:rPr lang="en-US" dirty="0" smtClean="0"/>
              <a:t>This leads us to poorer decision making if we don’t acknowledge the impact of our biases</a:t>
            </a:r>
          </a:p>
          <a:p>
            <a:endParaRPr lang="en-US" dirty="0"/>
          </a:p>
          <a:p>
            <a:r>
              <a:rPr lang="en-US" dirty="0" smtClean="0"/>
              <a:t>You need to ensure that any bias against you is addressed in your approach and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262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Although every vacancy is unique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134600" cy="4140835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x-none" sz="3200" dirty="0" smtClean="0"/>
              <a:t>Someone who can contribute early and effectively</a:t>
            </a:r>
          </a:p>
          <a:p>
            <a:pPr>
              <a:lnSpc>
                <a:spcPct val="150000"/>
              </a:lnSpc>
            </a:pPr>
            <a:r>
              <a:rPr lang="en-US" altLang="x-none" sz="3200" dirty="0" smtClean="0"/>
              <a:t>Someone who knows what we need and delivers it</a:t>
            </a:r>
          </a:p>
          <a:p>
            <a:pPr>
              <a:lnSpc>
                <a:spcPct val="150000"/>
              </a:lnSpc>
            </a:pPr>
            <a:r>
              <a:rPr lang="en-US" altLang="x-none" sz="3200" dirty="0" smtClean="0"/>
              <a:t>Someone who understands our problems and has novel solutions</a:t>
            </a:r>
          </a:p>
          <a:p>
            <a:pPr>
              <a:lnSpc>
                <a:spcPct val="150000"/>
              </a:lnSpc>
            </a:pPr>
            <a:r>
              <a:rPr lang="en-US" altLang="x-none" sz="3200" dirty="0" smtClean="0"/>
              <a:t>Someone who will fit in and add to my team</a:t>
            </a:r>
          </a:p>
          <a:p>
            <a:pPr>
              <a:lnSpc>
                <a:spcPct val="15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36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="" xmlns:a16="http://schemas.microsoft.com/office/drawing/2014/main" id="{07322A9E-F1EC-405E-8971-BA906EFFCC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="" xmlns:a16="http://schemas.microsoft.com/office/drawing/2014/main" id="{A5704422-1118-4FD1-95AD-29A064EB80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="" xmlns:a16="http://schemas.microsoft.com/office/drawing/2014/main" id="{A88B2AAA-B805-498E-A9E6-98B8858554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8">
            <a:extLst>
              <a:ext uri="{FF2B5EF4-FFF2-40B4-BE49-F238E27FC236}">
                <a16:creationId xmlns="" xmlns:a16="http://schemas.microsoft.com/office/drawing/2014/main" id="{9B8051E0-19D7-43E1-BFD9-E6DBFEB3A3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9">
            <a:extLst>
              <a:ext uri="{FF2B5EF4-FFF2-40B4-BE49-F238E27FC236}">
                <a16:creationId xmlns="" xmlns:a16="http://schemas.microsoft.com/office/drawing/2014/main" id="{4EDB2B02-86A2-46F5-A4BE-B7D9B10411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">
            <a:extLst>
              <a:ext uri="{FF2B5EF4-FFF2-40B4-BE49-F238E27FC236}">
                <a16:creationId xmlns="" xmlns:a16="http://schemas.microsoft.com/office/drawing/2014/main" id="{43954639-FB5D-41F4-9560-6F6DFE7784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2">
            <a:extLst>
              <a:ext uri="{FF2B5EF4-FFF2-40B4-BE49-F238E27FC236}">
                <a16:creationId xmlns="" xmlns:a16="http://schemas.microsoft.com/office/drawing/2014/main" id="{E898931C-0323-41FA-A036-20F818B1FF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4">
            <a:extLst>
              <a:ext uri="{FF2B5EF4-FFF2-40B4-BE49-F238E27FC236}">
                <a16:creationId xmlns="" xmlns:a16="http://schemas.microsoft.com/office/drawing/2014/main" id="{89AFE9DD-0792-4B98-B4EB-97ACA17E6A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6">
            <a:extLst>
              <a:ext uri="{FF2B5EF4-FFF2-40B4-BE49-F238E27FC236}">
                <a16:creationId xmlns="" xmlns:a16="http://schemas.microsoft.com/office/drawing/2014/main" id="{3981F5C4-9AE1-404E-AF44-A4E6DB374F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="" xmlns:a16="http://schemas.microsoft.com/office/drawing/2014/main" id="{763C1781-8726-4FAC-8C45-FF40376BE4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="" xmlns:a16="http://schemas.microsoft.com/office/drawing/2014/main" id="{301491B5-56C7-43DC-A3D9-861EECCA05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2">
            <a:extLst>
              <a:ext uri="{FF2B5EF4-FFF2-40B4-BE49-F238E27FC236}">
                <a16:creationId xmlns="" xmlns:a16="http://schemas.microsoft.com/office/drawing/2014/main" id="{237E2353-22DF-46E0-A200-FB30F8F394E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="" xmlns:a16="http://schemas.microsoft.com/office/drawing/2014/main" id="{DD6138DB-057B-45F7-A5F4-E7BFDA20D0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="" xmlns:a16="http://schemas.microsoft.com/office/drawing/2014/main" id="{79A54AB1-B64F-4843-BFAB-81CB74E66B6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8218"/>
          <a:stretch/>
        </p:blipFill>
        <p:spPr>
          <a:xfrm>
            <a:off x="921910" y="-61698"/>
            <a:ext cx="9740267" cy="7085183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grpSp>
        <p:nvGrpSpPr>
          <p:cNvPr id="18" name="Group 11"/>
          <p:cNvGrpSpPr>
            <a:grpSpLocks/>
          </p:cNvGrpSpPr>
          <p:nvPr/>
        </p:nvGrpSpPr>
        <p:grpSpPr bwMode="auto">
          <a:xfrm>
            <a:off x="8927832" y="2558197"/>
            <a:ext cx="890588" cy="2254250"/>
            <a:chOff x="4892" y="2821"/>
            <a:chExt cx="561" cy="1420"/>
          </a:xfrm>
          <a:solidFill>
            <a:schemeClr val="bg1"/>
          </a:solidFill>
        </p:grpSpPr>
        <p:sp>
          <p:nvSpPr>
            <p:cNvPr id="20" name="AutoShape 4"/>
            <p:cNvSpPr>
              <a:spLocks noChangeArrowheads="1"/>
            </p:cNvSpPr>
            <p:nvPr/>
          </p:nvSpPr>
          <p:spPr bwMode="auto">
            <a:xfrm rot="2700000">
              <a:off x="5037" y="3672"/>
              <a:ext cx="202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 rot="13500000">
              <a:off x="5010" y="2900"/>
              <a:ext cx="306" cy="306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6"/>
            <p:cNvSpPr>
              <a:spLocks noChangeArrowheads="1"/>
            </p:cNvSpPr>
            <p:nvPr/>
          </p:nvSpPr>
          <p:spPr bwMode="auto">
            <a:xfrm rot="13500000">
              <a:off x="4911" y="3568"/>
              <a:ext cx="450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7"/>
            <p:cNvSpPr>
              <a:spLocks noChangeArrowheads="1"/>
            </p:cNvSpPr>
            <p:nvPr/>
          </p:nvSpPr>
          <p:spPr bwMode="auto">
            <a:xfrm rot="13500000">
              <a:off x="4893" y="3819"/>
              <a:ext cx="200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utoShape 8"/>
            <p:cNvSpPr>
              <a:spLocks noChangeArrowheads="1"/>
            </p:cNvSpPr>
            <p:nvPr/>
          </p:nvSpPr>
          <p:spPr bwMode="auto">
            <a:xfrm rot="16200000">
              <a:off x="5004" y="3792"/>
              <a:ext cx="448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4927" y="2821"/>
              <a:ext cx="205" cy="409"/>
            </a:xfrm>
            <a:custGeom>
              <a:avLst/>
              <a:gdLst>
                <a:gd name="T0" fmla="*/ 0 w 205"/>
                <a:gd name="T1" fmla="*/ 0 h 409"/>
                <a:gd name="T2" fmla="*/ 0 w 205"/>
                <a:gd name="T3" fmla="*/ 205 h 409"/>
                <a:gd name="T4" fmla="*/ 204 w 205"/>
                <a:gd name="T5" fmla="*/ 408 h 409"/>
                <a:gd name="T6" fmla="*/ 204 w 205"/>
                <a:gd name="T7" fmla="*/ 202 h 409"/>
                <a:gd name="T8" fmla="*/ 0 w 205"/>
                <a:gd name="T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409">
                  <a:moveTo>
                    <a:pt x="0" y="0"/>
                  </a:moveTo>
                  <a:lnTo>
                    <a:pt x="0" y="205"/>
                  </a:lnTo>
                  <a:lnTo>
                    <a:pt x="204" y="408"/>
                  </a:lnTo>
                  <a:lnTo>
                    <a:pt x="204" y="202"/>
                  </a:lnTo>
                  <a:lnTo>
                    <a:pt x="0" y="0"/>
                  </a:lnTo>
                </a:path>
              </a:pathLst>
            </a:custGeom>
            <a:grpFill/>
            <a:ln w="12700" cap="flat" cmpd="sng">
              <a:solidFill>
                <a:srgbClr val="FFC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4934" y="3263"/>
              <a:ext cx="200" cy="196"/>
            </a:xfrm>
            <a:prstGeom prst="rect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653" y="94337"/>
            <a:ext cx="4834256" cy="662447"/>
          </a:xfr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latin typeface="+mj-lt"/>
                <a:ea typeface="+mj-ea"/>
                <a:cs typeface="+mj-cs"/>
              </a:rPr>
              <a:t>So we use the advert</a:t>
            </a:r>
          </a:p>
        </p:txBody>
      </p:sp>
    </p:spTree>
    <p:extLst>
      <p:ext uri="{BB962C8B-B14F-4D97-AF65-F5344CB8AC3E}">
        <p14:creationId xmlns:p14="http://schemas.microsoft.com/office/powerpoint/2010/main" val="40152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VITAL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304" y="2003742"/>
            <a:ext cx="10499946" cy="289210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i="1" dirty="0" smtClean="0"/>
              <a:t>Don’t be tempted to adapt a CV written for something VERY </a:t>
            </a:r>
            <a:r>
              <a:rPr lang="en-US" sz="6600" i="1" dirty="0" err="1" smtClean="0"/>
              <a:t>diffferent</a:t>
            </a:r>
            <a:r>
              <a:rPr lang="en-US" sz="6600" i="1" dirty="0" smtClean="0"/>
              <a:t> </a:t>
            </a:r>
            <a:r>
              <a:rPr lang="mr-IN" sz="6600" i="1" dirty="0" smtClean="0"/>
              <a:t>–</a:t>
            </a:r>
            <a:r>
              <a:rPr lang="en-US" sz="6600" i="1" dirty="0" smtClean="0"/>
              <a:t> it shows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1849306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9141" y="500062"/>
            <a:ext cx="10785696" cy="1325563"/>
          </a:xfrm>
        </p:spPr>
        <p:txBody>
          <a:bodyPr/>
          <a:lstStyle/>
          <a:p>
            <a:r>
              <a:rPr lang="en-US" b="1" dirty="0" smtClean="0"/>
              <a:t>ONLY NOW </a:t>
            </a:r>
            <a:r>
              <a:rPr lang="en-US" dirty="0" smtClean="0"/>
              <a:t>do we blow the dust off our 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mr-IN" dirty="0" smtClean="0"/>
              <a:t>’</a:t>
            </a:r>
            <a:r>
              <a:rPr lang="en-US" dirty="0" smtClean="0"/>
              <a:t>m going to take a quick look at two real CVs</a:t>
            </a:r>
          </a:p>
          <a:p>
            <a:endParaRPr lang="en-US" dirty="0"/>
          </a:p>
          <a:p>
            <a:r>
              <a:rPr lang="en-US" dirty="0" smtClean="0"/>
              <a:t>A couple of notes!</a:t>
            </a:r>
          </a:p>
          <a:p>
            <a:endParaRPr lang="en-US" dirty="0"/>
          </a:p>
          <a:p>
            <a:r>
              <a:rPr lang="en-US" dirty="0" smtClean="0"/>
              <a:t>They are “raw” materials</a:t>
            </a:r>
          </a:p>
          <a:p>
            <a:r>
              <a:rPr lang="en-US" dirty="0" smtClean="0"/>
              <a:t>They aren’t tailored to this job</a:t>
            </a:r>
          </a:p>
          <a:p>
            <a:r>
              <a:rPr lang="en-US" dirty="0" smtClean="0"/>
              <a:t>They possibly don’t want a job like this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086601" y="2360613"/>
            <a:ext cx="4267199" cy="3281362"/>
            <a:chOff x="4573" y="3451"/>
            <a:chExt cx="995" cy="794"/>
          </a:xfrm>
          <a:solidFill>
            <a:srgbClr val="92D050"/>
          </a:solidFill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 flipH="1">
              <a:off x="4573" y="3778"/>
              <a:ext cx="205" cy="203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rot="18900000">
              <a:off x="4704" y="3869"/>
              <a:ext cx="314" cy="312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13500000">
              <a:off x="4783" y="3455"/>
              <a:ext cx="470" cy="461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4777" y="3583"/>
              <a:ext cx="204" cy="202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13500000" flipH="1">
              <a:off x="5118" y="3786"/>
              <a:ext cx="450" cy="450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4869" y="4026"/>
              <a:ext cx="414" cy="219"/>
            </a:xfrm>
            <a:custGeom>
              <a:avLst/>
              <a:gdLst>
                <a:gd name="T0" fmla="*/ 0 w 414"/>
                <a:gd name="T1" fmla="*/ 218 h 219"/>
                <a:gd name="T2" fmla="*/ 207 w 414"/>
                <a:gd name="T3" fmla="*/ 217 h 219"/>
                <a:gd name="T4" fmla="*/ 413 w 414"/>
                <a:gd name="T5" fmla="*/ 0 h 219"/>
                <a:gd name="T6" fmla="*/ 203 w 414"/>
                <a:gd name="T7" fmla="*/ 0 h 219"/>
                <a:gd name="T8" fmla="*/ 0 w 414"/>
                <a:gd name="T9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19">
                  <a:moveTo>
                    <a:pt x="0" y="218"/>
                  </a:moveTo>
                  <a:lnTo>
                    <a:pt x="207" y="217"/>
                  </a:lnTo>
                  <a:lnTo>
                    <a:pt x="413" y="0"/>
                  </a:lnTo>
                  <a:lnTo>
                    <a:pt x="203" y="0"/>
                  </a:lnTo>
                  <a:lnTo>
                    <a:pt x="0" y="218"/>
                  </a:lnTo>
                </a:path>
              </a:pathLst>
            </a:custGeom>
            <a:grp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784" y="3785"/>
              <a:ext cx="200" cy="19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3354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7A2DE-6784-4A4B-9FB7-782153454D4E}" type="slidenum">
              <a:rPr lang="en-US" altLang="x-none"/>
              <a:pPr/>
              <a:t>15</a:t>
            </a:fld>
            <a:endParaRPr lang="en-US" altLang="x-none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Getting ready to write the CV</a:t>
            </a:r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/>
              <a:t>Start with wishlist</a:t>
            </a:r>
          </a:p>
          <a:p>
            <a:r>
              <a:rPr lang="en-US" altLang="x-none"/>
              <a:t>Mind map or brainstorm all possible evidence</a:t>
            </a:r>
          </a:p>
          <a:p>
            <a:r>
              <a:rPr lang="en-US" altLang="x-none"/>
              <a:t>Rank importance</a:t>
            </a:r>
          </a:p>
          <a:p>
            <a:r>
              <a:rPr lang="en-US" altLang="x-none"/>
              <a:t>Don’t be restricted by employment/interest/skills - just get key information down</a:t>
            </a:r>
          </a:p>
        </p:txBody>
      </p: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8426453" y="4362451"/>
            <a:ext cx="2489197" cy="2320928"/>
            <a:chOff x="4348" y="3273"/>
            <a:chExt cx="1207" cy="937"/>
          </a:xfrm>
        </p:grpSpPr>
        <p:sp>
          <p:nvSpPr>
            <p:cNvPr id="11268" name="AutoShape 4"/>
            <p:cNvSpPr>
              <a:spLocks noChangeArrowheads="1"/>
            </p:cNvSpPr>
            <p:nvPr/>
          </p:nvSpPr>
          <p:spPr bwMode="auto">
            <a:xfrm rot="1200000" flipH="1">
              <a:off x="4739" y="3914"/>
              <a:ext cx="200" cy="20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AutoShape 5"/>
            <p:cNvSpPr>
              <a:spLocks noChangeArrowheads="1"/>
            </p:cNvSpPr>
            <p:nvPr/>
          </p:nvSpPr>
          <p:spPr bwMode="auto">
            <a:xfrm rot="8100000">
              <a:off x="4348" y="3273"/>
              <a:ext cx="306" cy="30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AutoShape 6"/>
            <p:cNvSpPr>
              <a:spLocks noChangeArrowheads="1"/>
            </p:cNvSpPr>
            <p:nvPr/>
          </p:nvSpPr>
          <p:spPr bwMode="auto">
            <a:xfrm rot="8100000">
              <a:off x="5109" y="3733"/>
              <a:ext cx="446" cy="44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AutoShape 7"/>
            <p:cNvSpPr>
              <a:spLocks noChangeArrowheads="1"/>
            </p:cNvSpPr>
            <p:nvPr/>
          </p:nvSpPr>
          <p:spPr bwMode="auto">
            <a:xfrm rot="17280000" flipH="1">
              <a:off x="5178" y="4008"/>
              <a:ext cx="202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AutoShape 8"/>
            <p:cNvSpPr>
              <a:spLocks noChangeArrowheads="1"/>
            </p:cNvSpPr>
            <p:nvPr/>
          </p:nvSpPr>
          <p:spPr bwMode="auto">
            <a:xfrm rot="18900000">
              <a:off x="4791" y="3403"/>
              <a:ext cx="450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Freeform 9"/>
            <p:cNvSpPr>
              <a:spLocks/>
            </p:cNvSpPr>
            <p:nvPr/>
          </p:nvSpPr>
          <p:spPr bwMode="auto">
            <a:xfrm>
              <a:off x="4516" y="3633"/>
              <a:ext cx="409" cy="219"/>
            </a:xfrm>
            <a:custGeom>
              <a:avLst/>
              <a:gdLst>
                <a:gd name="T0" fmla="*/ 408 w 409"/>
                <a:gd name="T1" fmla="*/ 218 h 219"/>
                <a:gd name="T2" fmla="*/ 203 w 409"/>
                <a:gd name="T3" fmla="*/ 217 h 219"/>
                <a:gd name="T4" fmla="*/ 0 w 409"/>
                <a:gd name="T5" fmla="*/ 0 h 219"/>
                <a:gd name="T6" fmla="*/ 206 w 409"/>
                <a:gd name="T7" fmla="*/ 0 h 219"/>
                <a:gd name="T8" fmla="*/ 408 w 409"/>
                <a:gd name="T9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19">
                  <a:moveTo>
                    <a:pt x="408" y="218"/>
                  </a:moveTo>
                  <a:lnTo>
                    <a:pt x="203" y="217"/>
                  </a:lnTo>
                  <a:lnTo>
                    <a:pt x="0" y="0"/>
                  </a:lnTo>
                  <a:lnTo>
                    <a:pt x="206" y="0"/>
                  </a:lnTo>
                  <a:lnTo>
                    <a:pt x="408" y="218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4512" y="3423"/>
              <a:ext cx="199" cy="1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36066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utoUpdateAnimBg="0"/>
      <p:bldP spid="1127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1" b="7926"/>
          <a:stretch/>
        </p:blipFill>
        <p:spPr>
          <a:xfrm>
            <a:off x="571500" y="-100699"/>
            <a:ext cx="11106150" cy="6958699"/>
          </a:xfrm>
          <a:prstGeom prst="rect">
            <a:avLst/>
          </a:prstGeom>
        </p:spPr>
      </p:pic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0051782" y="4272697"/>
            <a:ext cx="890588" cy="2254250"/>
            <a:chOff x="4892" y="2821"/>
            <a:chExt cx="561" cy="1420"/>
          </a:xfrm>
          <a:solidFill>
            <a:schemeClr val="bg1"/>
          </a:solidFill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 rot="2700000">
              <a:off x="5037" y="3672"/>
              <a:ext cx="202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 rot="13500000">
              <a:off x="5010" y="2900"/>
              <a:ext cx="306" cy="306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rot="13500000">
              <a:off x="4911" y="3568"/>
              <a:ext cx="450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rot="13500000">
              <a:off x="4893" y="3819"/>
              <a:ext cx="200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 rot="16200000">
              <a:off x="5004" y="3792"/>
              <a:ext cx="448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927" y="2821"/>
              <a:ext cx="205" cy="409"/>
            </a:xfrm>
            <a:custGeom>
              <a:avLst/>
              <a:gdLst>
                <a:gd name="T0" fmla="*/ 0 w 205"/>
                <a:gd name="T1" fmla="*/ 0 h 409"/>
                <a:gd name="T2" fmla="*/ 0 w 205"/>
                <a:gd name="T3" fmla="*/ 205 h 409"/>
                <a:gd name="T4" fmla="*/ 204 w 205"/>
                <a:gd name="T5" fmla="*/ 408 h 409"/>
                <a:gd name="T6" fmla="*/ 204 w 205"/>
                <a:gd name="T7" fmla="*/ 202 h 409"/>
                <a:gd name="T8" fmla="*/ 0 w 205"/>
                <a:gd name="T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409">
                  <a:moveTo>
                    <a:pt x="0" y="0"/>
                  </a:moveTo>
                  <a:lnTo>
                    <a:pt x="0" y="205"/>
                  </a:lnTo>
                  <a:lnTo>
                    <a:pt x="204" y="408"/>
                  </a:lnTo>
                  <a:lnTo>
                    <a:pt x="204" y="202"/>
                  </a:lnTo>
                  <a:lnTo>
                    <a:pt x="0" y="0"/>
                  </a:lnTo>
                </a:path>
              </a:pathLst>
            </a:custGeom>
            <a:grpFill/>
            <a:ln w="12700" cap="flat" cmpd="sng">
              <a:solidFill>
                <a:srgbClr val="FFC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934" y="3263"/>
              <a:ext cx="200" cy="196"/>
            </a:xfrm>
            <a:prstGeom prst="rect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953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91" b="1240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099532" y="3429005"/>
            <a:ext cx="890588" cy="2254250"/>
            <a:chOff x="4892" y="2821"/>
            <a:chExt cx="561" cy="1420"/>
          </a:xfrm>
          <a:solidFill>
            <a:schemeClr val="bg1"/>
          </a:solidFill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 rot="2700000">
              <a:off x="5037" y="3672"/>
              <a:ext cx="202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 rot="13500000">
              <a:off x="5010" y="2900"/>
              <a:ext cx="306" cy="306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rot="13500000">
              <a:off x="4911" y="3568"/>
              <a:ext cx="450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rot="13500000">
              <a:off x="4893" y="3819"/>
              <a:ext cx="200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 rot="16200000">
              <a:off x="5004" y="3792"/>
              <a:ext cx="448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927" y="2821"/>
              <a:ext cx="205" cy="409"/>
            </a:xfrm>
            <a:custGeom>
              <a:avLst/>
              <a:gdLst>
                <a:gd name="T0" fmla="*/ 0 w 205"/>
                <a:gd name="T1" fmla="*/ 0 h 409"/>
                <a:gd name="T2" fmla="*/ 0 w 205"/>
                <a:gd name="T3" fmla="*/ 205 h 409"/>
                <a:gd name="T4" fmla="*/ 204 w 205"/>
                <a:gd name="T5" fmla="*/ 408 h 409"/>
                <a:gd name="T6" fmla="*/ 204 w 205"/>
                <a:gd name="T7" fmla="*/ 202 h 409"/>
                <a:gd name="T8" fmla="*/ 0 w 205"/>
                <a:gd name="T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409">
                  <a:moveTo>
                    <a:pt x="0" y="0"/>
                  </a:moveTo>
                  <a:lnTo>
                    <a:pt x="0" y="205"/>
                  </a:lnTo>
                  <a:lnTo>
                    <a:pt x="204" y="408"/>
                  </a:lnTo>
                  <a:lnTo>
                    <a:pt x="204" y="202"/>
                  </a:lnTo>
                  <a:lnTo>
                    <a:pt x="0" y="0"/>
                  </a:lnTo>
                </a:path>
              </a:pathLst>
            </a:custGeom>
            <a:grpFill/>
            <a:ln w="12700" cap="flat" cmpd="sng">
              <a:solidFill>
                <a:srgbClr val="FFC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934" y="3263"/>
              <a:ext cx="200" cy="196"/>
            </a:xfrm>
            <a:prstGeom prst="rect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5184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1EADCAF8-8823-4E89-8612-21029831A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28CA07B2-0819-4B62-9425-7A52BBDD70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DA02BEE4-A5D4-40AF-882D-49D34B086F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0F5843EB-154F-4459-8954-BB1DF64BBD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75905135-55D9-431B-8D5A-4C5C92B1FED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9B732812-A0BB-4324-B390-DFEF26C109E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="" xmlns:a16="http://schemas.microsoft.com/office/drawing/2014/main" id="{01FEC055-6F76-4E20-BC93-76C2F58EAF3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="" xmlns:a16="http://schemas.microsoft.com/office/drawing/2014/main" id="{D74CD21D-122E-4F3D-82AF-F4A37C278A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="" xmlns:a16="http://schemas.microsoft.com/office/drawing/2014/main" id="{5A7FF51F-3820-41BE-8690-7E758ECFA7C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="" xmlns:a16="http://schemas.microsoft.com/office/drawing/2014/main" id="{85EAD889-EA4D-485F-BA9C-F6473A43299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We’ve got our constituent parts</a:t>
            </a:r>
            <a:r>
              <a:rPr lang="en-US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… time to think about structure and format</a:t>
            </a: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3242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VITAL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304" y="20037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i="1" dirty="0" smtClean="0"/>
              <a:t>There is no set structure, although there are some norms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511856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365125"/>
            <a:ext cx="9867900" cy="1325563"/>
          </a:xfrm>
        </p:spPr>
        <p:txBody>
          <a:bodyPr/>
          <a:lstStyle/>
          <a:p>
            <a:r>
              <a:rPr lang="en-US" dirty="0" smtClean="0"/>
              <a:t>Key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Vital messages about CV writing</a:t>
            </a:r>
          </a:p>
          <a:p>
            <a:r>
              <a:rPr lang="en-US" sz="3600" dirty="0" smtClean="0"/>
              <a:t>Relating employer needs to your skill set</a:t>
            </a:r>
          </a:p>
          <a:p>
            <a:r>
              <a:rPr lang="en-US" sz="3600" dirty="0" smtClean="0"/>
              <a:t>“Live” CV Review against a sample job</a:t>
            </a:r>
          </a:p>
          <a:p>
            <a:r>
              <a:rPr lang="en-US" sz="3600" dirty="0" smtClean="0"/>
              <a:t>Questions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43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B27CF-0C27-394B-A92A-759D80817477}" type="slidenum">
              <a:rPr lang="en-US" altLang="x-none"/>
              <a:pPr/>
              <a:t>20</a:t>
            </a:fld>
            <a:endParaRPr lang="en-US" altLang="x-none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Structure the CV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Look at your top ranked </a:t>
            </a:r>
            <a:r>
              <a:rPr lang="en-US" altLang="x-none" dirty="0" smtClean="0"/>
              <a:t>information and give it the spotlight</a:t>
            </a:r>
            <a:endParaRPr lang="en-US" altLang="x-none" dirty="0"/>
          </a:p>
          <a:p>
            <a:endParaRPr lang="en-US" altLang="x-none" dirty="0"/>
          </a:p>
          <a:p>
            <a:r>
              <a:rPr lang="en-US" altLang="x-none" dirty="0"/>
              <a:t>Are there natural headings and ways to group the information?</a:t>
            </a:r>
          </a:p>
          <a:p>
            <a:endParaRPr lang="en-US" altLang="x-none" dirty="0"/>
          </a:p>
          <a:p>
            <a:r>
              <a:rPr lang="en-US" altLang="x-none" dirty="0"/>
              <a:t>Are these going to be relevant to an employer?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8807453" y="4001294"/>
            <a:ext cx="2927347" cy="2355056"/>
            <a:chOff x="4348" y="3273"/>
            <a:chExt cx="1207" cy="937"/>
          </a:xfrm>
        </p:grpSpPr>
        <p:sp>
          <p:nvSpPr>
            <p:cNvPr id="19461" name="AutoShape 5"/>
            <p:cNvSpPr>
              <a:spLocks noChangeArrowheads="1"/>
            </p:cNvSpPr>
            <p:nvPr/>
          </p:nvSpPr>
          <p:spPr bwMode="auto">
            <a:xfrm rot="1200000" flipH="1">
              <a:off x="4739" y="3914"/>
              <a:ext cx="200" cy="20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2" name="AutoShape 6"/>
            <p:cNvSpPr>
              <a:spLocks noChangeArrowheads="1"/>
            </p:cNvSpPr>
            <p:nvPr/>
          </p:nvSpPr>
          <p:spPr bwMode="auto">
            <a:xfrm rot="8100000">
              <a:off x="4348" y="3273"/>
              <a:ext cx="306" cy="30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AutoShape 7"/>
            <p:cNvSpPr>
              <a:spLocks noChangeArrowheads="1"/>
            </p:cNvSpPr>
            <p:nvPr/>
          </p:nvSpPr>
          <p:spPr bwMode="auto">
            <a:xfrm rot="8100000">
              <a:off x="5109" y="3733"/>
              <a:ext cx="446" cy="44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AutoShape 8"/>
            <p:cNvSpPr>
              <a:spLocks noChangeArrowheads="1"/>
            </p:cNvSpPr>
            <p:nvPr/>
          </p:nvSpPr>
          <p:spPr bwMode="auto">
            <a:xfrm rot="17280000" flipH="1">
              <a:off x="5178" y="4008"/>
              <a:ext cx="202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AutoShape 9"/>
            <p:cNvSpPr>
              <a:spLocks noChangeArrowheads="1"/>
            </p:cNvSpPr>
            <p:nvPr/>
          </p:nvSpPr>
          <p:spPr bwMode="auto">
            <a:xfrm rot="18900000">
              <a:off x="4791" y="3403"/>
              <a:ext cx="450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Freeform 10"/>
            <p:cNvSpPr>
              <a:spLocks/>
            </p:cNvSpPr>
            <p:nvPr/>
          </p:nvSpPr>
          <p:spPr bwMode="auto">
            <a:xfrm>
              <a:off x="4516" y="3633"/>
              <a:ext cx="409" cy="219"/>
            </a:xfrm>
            <a:custGeom>
              <a:avLst/>
              <a:gdLst>
                <a:gd name="T0" fmla="*/ 408 w 409"/>
                <a:gd name="T1" fmla="*/ 218 h 219"/>
                <a:gd name="T2" fmla="*/ 203 w 409"/>
                <a:gd name="T3" fmla="*/ 217 h 219"/>
                <a:gd name="T4" fmla="*/ 0 w 409"/>
                <a:gd name="T5" fmla="*/ 0 h 219"/>
                <a:gd name="T6" fmla="*/ 206 w 409"/>
                <a:gd name="T7" fmla="*/ 0 h 219"/>
                <a:gd name="T8" fmla="*/ 408 w 409"/>
                <a:gd name="T9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19">
                  <a:moveTo>
                    <a:pt x="408" y="218"/>
                  </a:moveTo>
                  <a:lnTo>
                    <a:pt x="203" y="217"/>
                  </a:lnTo>
                  <a:lnTo>
                    <a:pt x="0" y="0"/>
                  </a:lnTo>
                  <a:lnTo>
                    <a:pt x="206" y="0"/>
                  </a:lnTo>
                  <a:lnTo>
                    <a:pt x="408" y="218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4512" y="3423"/>
              <a:ext cx="199" cy="1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68020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Headings for this employer?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="" xmlns:a16="http://schemas.microsoft.com/office/drawing/2014/main" id="{B930F708-51B4-4417-8E31-F04204A64D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2567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8018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B6FEF-3C2D-4048-A3F7-0C24B9B0B69A}" type="slidenum">
              <a:rPr lang="en-US" altLang="x-none"/>
              <a:pPr/>
              <a:t>22</a:t>
            </a:fld>
            <a:endParaRPr lang="en-US" altLang="x-none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7754" y="0"/>
            <a:ext cx="9947495" cy="1325563"/>
          </a:xfrm>
        </p:spPr>
        <p:txBody>
          <a:bodyPr/>
          <a:lstStyle/>
          <a:p>
            <a:r>
              <a:rPr lang="en-US" altLang="x-none" smtClean="0"/>
              <a:t>Format the </a:t>
            </a:r>
            <a:r>
              <a:rPr lang="en-US" altLang="x-none" dirty="0"/>
              <a:t>CV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Look around the web for stylish examples</a:t>
            </a:r>
          </a:p>
          <a:p>
            <a:r>
              <a:rPr lang="en-US" altLang="x-none" dirty="0"/>
              <a:t>Balance white space and </a:t>
            </a:r>
            <a:r>
              <a:rPr lang="en-US" altLang="x-none" dirty="0" smtClean="0"/>
              <a:t>text</a:t>
            </a:r>
          </a:p>
          <a:p>
            <a:r>
              <a:rPr lang="en-US" altLang="x-none" dirty="0" smtClean="0"/>
              <a:t>Don’t drown the best bits in the details</a:t>
            </a:r>
          </a:p>
          <a:p>
            <a:endParaRPr lang="en-US" altLang="x-none" dirty="0"/>
          </a:p>
          <a:p>
            <a:r>
              <a:rPr lang="en-US" altLang="x-none" dirty="0" smtClean="0"/>
              <a:t>MUST BE EASY TO READ</a:t>
            </a:r>
            <a:endParaRPr lang="en-US" altLang="x-none" dirty="0"/>
          </a:p>
          <a:p>
            <a:endParaRPr lang="en-US" altLang="x-none" dirty="0"/>
          </a:p>
          <a:p>
            <a:r>
              <a:rPr lang="en-US" altLang="x-none" dirty="0"/>
              <a:t>Don’t get over-excited (it’s not a party invitation)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8518527" y="3627438"/>
            <a:ext cx="2927346" cy="2549525"/>
            <a:chOff x="4348" y="3273"/>
            <a:chExt cx="1207" cy="937"/>
          </a:xfrm>
        </p:grpSpPr>
        <p:sp>
          <p:nvSpPr>
            <p:cNvPr id="20485" name="AutoShape 5"/>
            <p:cNvSpPr>
              <a:spLocks noChangeArrowheads="1"/>
            </p:cNvSpPr>
            <p:nvPr/>
          </p:nvSpPr>
          <p:spPr bwMode="auto">
            <a:xfrm rot="1200000" flipH="1">
              <a:off x="4739" y="3914"/>
              <a:ext cx="200" cy="20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6" name="AutoShape 6"/>
            <p:cNvSpPr>
              <a:spLocks noChangeArrowheads="1"/>
            </p:cNvSpPr>
            <p:nvPr/>
          </p:nvSpPr>
          <p:spPr bwMode="auto">
            <a:xfrm rot="8100000">
              <a:off x="4348" y="3273"/>
              <a:ext cx="306" cy="30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AutoShape 7"/>
            <p:cNvSpPr>
              <a:spLocks noChangeArrowheads="1"/>
            </p:cNvSpPr>
            <p:nvPr/>
          </p:nvSpPr>
          <p:spPr bwMode="auto">
            <a:xfrm rot="8100000">
              <a:off x="5109" y="3733"/>
              <a:ext cx="446" cy="44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 rot="17280000" flipH="1">
              <a:off x="5178" y="4008"/>
              <a:ext cx="202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AutoShape 9"/>
            <p:cNvSpPr>
              <a:spLocks noChangeArrowheads="1"/>
            </p:cNvSpPr>
            <p:nvPr/>
          </p:nvSpPr>
          <p:spPr bwMode="auto">
            <a:xfrm rot="18900000">
              <a:off x="4791" y="3403"/>
              <a:ext cx="450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0" name="Freeform 10"/>
            <p:cNvSpPr>
              <a:spLocks/>
            </p:cNvSpPr>
            <p:nvPr/>
          </p:nvSpPr>
          <p:spPr bwMode="auto">
            <a:xfrm>
              <a:off x="4516" y="3633"/>
              <a:ext cx="409" cy="219"/>
            </a:xfrm>
            <a:custGeom>
              <a:avLst/>
              <a:gdLst>
                <a:gd name="T0" fmla="*/ 408 w 409"/>
                <a:gd name="T1" fmla="*/ 218 h 219"/>
                <a:gd name="T2" fmla="*/ 203 w 409"/>
                <a:gd name="T3" fmla="*/ 217 h 219"/>
                <a:gd name="T4" fmla="*/ 0 w 409"/>
                <a:gd name="T5" fmla="*/ 0 h 219"/>
                <a:gd name="T6" fmla="*/ 206 w 409"/>
                <a:gd name="T7" fmla="*/ 0 h 219"/>
                <a:gd name="T8" fmla="*/ 408 w 409"/>
                <a:gd name="T9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19">
                  <a:moveTo>
                    <a:pt x="408" y="218"/>
                  </a:moveTo>
                  <a:lnTo>
                    <a:pt x="203" y="217"/>
                  </a:lnTo>
                  <a:lnTo>
                    <a:pt x="0" y="0"/>
                  </a:lnTo>
                  <a:lnTo>
                    <a:pt x="206" y="0"/>
                  </a:lnTo>
                  <a:lnTo>
                    <a:pt x="408" y="218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Rectangle 11"/>
            <p:cNvSpPr>
              <a:spLocks noChangeArrowheads="1"/>
            </p:cNvSpPr>
            <p:nvPr/>
          </p:nvSpPr>
          <p:spPr bwMode="auto">
            <a:xfrm>
              <a:off x="4512" y="3423"/>
              <a:ext cx="199" cy="1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72898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Fourth VITAL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304" y="2003742"/>
            <a:ext cx="6251796" cy="42256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6600" i="1" dirty="0" smtClean="0"/>
              <a:t>Anything beyond the second page really needs to justify its existence 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2085744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8F866-A760-BB44-A884-BA5928D0BBB9}" type="slidenum">
              <a:rPr lang="en-US" altLang="x-none"/>
              <a:pPr/>
              <a:t>24</a:t>
            </a:fld>
            <a:endParaRPr lang="en-US" altLang="x-none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 smtClean="0"/>
              <a:t>Control the </a:t>
            </a:r>
            <a:r>
              <a:rPr lang="en-US" altLang="x-none" dirty="0"/>
              <a:t>CV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8571188" cy="4351338"/>
          </a:xfrm>
        </p:spPr>
        <p:txBody>
          <a:bodyPr/>
          <a:lstStyle/>
          <a:p>
            <a:r>
              <a:rPr lang="en-US" altLang="x-none" dirty="0"/>
              <a:t>2 pages as a guide</a:t>
            </a:r>
          </a:p>
          <a:p>
            <a:r>
              <a:rPr lang="en-US" altLang="x-none" dirty="0" smtClean="0"/>
              <a:t>(More </a:t>
            </a:r>
            <a:r>
              <a:rPr lang="en-US" altLang="x-none" dirty="0"/>
              <a:t>acceptable for </a:t>
            </a:r>
            <a:r>
              <a:rPr lang="en-US" altLang="x-none" dirty="0" smtClean="0"/>
              <a:t>academic but not for most roles)</a:t>
            </a:r>
            <a:endParaRPr lang="en-US" altLang="x-none" dirty="0"/>
          </a:p>
          <a:p>
            <a:r>
              <a:rPr lang="en-US" altLang="x-none" dirty="0"/>
              <a:t>Use footers and design tricks to be efficient with </a:t>
            </a:r>
            <a:r>
              <a:rPr lang="en-US" altLang="x-none" dirty="0" smtClean="0"/>
              <a:t>space</a:t>
            </a:r>
          </a:p>
          <a:p>
            <a:endParaRPr lang="en-US" altLang="x-none" dirty="0" smtClean="0"/>
          </a:p>
          <a:p>
            <a:r>
              <a:rPr lang="en-US" altLang="x-none" dirty="0" smtClean="0"/>
              <a:t>Always think </a:t>
            </a:r>
            <a:r>
              <a:rPr lang="mr-IN" altLang="x-none" dirty="0" smtClean="0"/>
              <a:t>–</a:t>
            </a:r>
            <a:r>
              <a:rPr lang="en-US" altLang="x-none" dirty="0" smtClean="0"/>
              <a:t> “</a:t>
            </a:r>
            <a:r>
              <a:rPr lang="en-US" altLang="x-none" b="1" i="1" dirty="0" smtClean="0"/>
              <a:t>would I be telling them this if we met face to face?”</a:t>
            </a:r>
            <a:endParaRPr lang="en-US" altLang="x-none" b="1" i="1" dirty="0"/>
          </a:p>
          <a:p>
            <a:endParaRPr lang="en-US" altLang="x-none" dirty="0"/>
          </a:p>
          <a:p>
            <a:endParaRPr lang="en-US" altLang="x-none" dirty="0"/>
          </a:p>
          <a:p>
            <a:endParaRPr lang="en-US" altLang="x-none" dirty="0"/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8426453" y="5195891"/>
            <a:ext cx="1916113" cy="1487487"/>
            <a:chOff x="4348" y="3273"/>
            <a:chExt cx="1207" cy="937"/>
          </a:xfrm>
        </p:grpSpPr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 rot="1200000" flipH="1">
              <a:off x="4739" y="3914"/>
              <a:ext cx="200" cy="20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AutoShape 6"/>
            <p:cNvSpPr>
              <a:spLocks noChangeArrowheads="1"/>
            </p:cNvSpPr>
            <p:nvPr/>
          </p:nvSpPr>
          <p:spPr bwMode="auto">
            <a:xfrm rot="8100000">
              <a:off x="4348" y="3273"/>
              <a:ext cx="306" cy="30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 rot="8100000">
              <a:off x="5109" y="3733"/>
              <a:ext cx="446" cy="444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2" name="AutoShape 8"/>
            <p:cNvSpPr>
              <a:spLocks noChangeArrowheads="1"/>
            </p:cNvSpPr>
            <p:nvPr/>
          </p:nvSpPr>
          <p:spPr bwMode="auto">
            <a:xfrm rot="17280000" flipH="1">
              <a:off x="5178" y="4008"/>
              <a:ext cx="202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 rot="18900000">
              <a:off x="4791" y="3403"/>
              <a:ext cx="450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Freeform 10"/>
            <p:cNvSpPr>
              <a:spLocks/>
            </p:cNvSpPr>
            <p:nvPr/>
          </p:nvSpPr>
          <p:spPr bwMode="auto">
            <a:xfrm>
              <a:off x="4516" y="3633"/>
              <a:ext cx="409" cy="219"/>
            </a:xfrm>
            <a:custGeom>
              <a:avLst/>
              <a:gdLst>
                <a:gd name="T0" fmla="*/ 408 w 409"/>
                <a:gd name="T1" fmla="*/ 218 h 219"/>
                <a:gd name="T2" fmla="*/ 203 w 409"/>
                <a:gd name="T3" fmla="*/ 217 h 219"/>
                <a:gd name="T4" fmla="*/ 0 w 409"/>
                <a:gd name="T5" fmla="*/ 0 h 219"/>
                <a:gd name="T6" fmla="*/ 206 w 409"/>
                <a:gd name="T7" fmla="*/ 0 h 219"/>
                <a:gd name="T8" fmla="*/ 408 w 409"/>
                <a:gd name="T9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19">
                  <a:moveTo>
                    <a:pt x="408" y="218"/>
                  </a:moveTo>
                  <a:lnTo>
                    <a:pt x="203" y="217"/>
                  </a:lnTo>
                  <a:lnTo>
                    <a:pt x="0" y="0"/>
                  </a:lnTo>
                  <a:lnTo>
                    <a:pt x="206" y="0"/>
                  </a:lnTo>
                  <a:lnTo>
                    <a:pt x="408" y="218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4512" y="3423"/>
              <a:ext cx="199" cy="19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09334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 examples?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953250" cy="4351338"/>
          </a:xfrm>
        </p:spPr>
        <p:txBody>
          <a:bodyPr/>
          <a:lstStyle/>
          <a:p>
            <a:r>
              <a:rPr lang="en-US" dirty="0" smtClean="0"/>
              <a:t>Help you resist the temptation to copy</a:t>
            </a:r>
          </a:p>
          <a:p>
            <a:r>
              <a:rPr lang="en-US" dirty="0" smtClean="0"/>
              <a:t>Smash the myth that there’s a format </a:t>
            </a:r>
            <a:r>
              <a:rPr lang="mr-IN" dirty="0" smtClean="0"/>
              <a:t>–</a:t>
            </a:r>
            <a:r>
              <a:rPr lang="en-US" dirty="0" smtClean="0"/>
              <a:t> always about the job</a:t>
            </a:r>
          </a:p>
          <a:p>
            <a:r>
              <a:rPr lang="en-US" dirty="0" smtClean="0"/>
              <a:t>Forces you to think about YOU and the JOB and construct the best match</a:t>
            </a:r>
            <a:endParaRPr lang="en-US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144000" y="3409950"/>
            <a:ext cx="2419350" cy="3008313"/>
            <a:chOff x="4776" y="3278"/>
            <a:chExt cx="889" cy="1209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 rot="2700000" flipH="1">
              <a:off x="5271" y="3870"/>
              <a:ext cx="319" cy="323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 rot="13500000" flipH="1">
              <a:off x="4899" y="4037"/>
              <a:ext cx="451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rot="16200000" flipH="1">
              <a:off x="5137" y="3279"/>
              <a:ext cx="204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rot="5400000" flipH="1">
              <a:off x="5211" y="3571"/>
              <a:ext cx="450" cy="458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 rot="8100000" flipH="1">
              <a:off x="5112" y="3627"/>
              <a:ext cx="201" cy="197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4776" y="3724"/>
              <a:ext cx="433" cy="148"/>
            </a:xfrm>
            <a:custGeom>
              <a:avLst/>
              <a:gdLst>
                <a:gd name="T0" fmla="*/ 0 w 433"/>
                <a:gd name="T1" fmla="*/ 0 h 148"/>
                <a:gd name="T2" fmla="*/ 143 w 433"/>
                <a:gd name="T3" fmla="*/ 145 h 148"/>
                <a:gd name="T4" fmla="*/ 432 w 433"/>
                <a:gd name="T5" fmla="*/ 147 h 148"/>
                <a:gd name="T6" fmla="*/ 286 w 433"/>
                <a:gd name="T7" fmla="*/ 0 h 148"/>
                <a:gd name="T8" fmla="*/ 0 w 433"/>
                <a:gd name="T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3" h="148">
                  <a:moveTo>
                    <a:pt x="0" y="0"/>
                  </a:moveTo>
                  <a:lnTo>
                    <a:pt x="143" y="145"/>
                  </a:lnTo>
                  <a:lnTo>
                    <a:pt x="432" y="147"/>
                  </a:lnTo>
                  <a:lnTo>
                    <a:pt x="286" y="0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5030" y="3314"/>
              <a:ext cx="288" cy="288"/>
            </a:xfrm>
            <a:prstGeom prst="diamond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236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Yourself as a Future 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970577" cy="4351338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Clear on YOUR contribution and drive (referees to back up)</a:t>
            </a:r>
          </a:p>
          <a:p>
            <a:r>
              <a:rPr lang="en-US" dirty="0" smtClean="0"/>
              <a:t>Positive language (get a friend to read it!)</a:t>
            </a:r>
          </a:p>
          <a:p>
            <a:r>
              <a:rPr lang="en-US" dirty="0" smtClean="0"/>
              <a:t>Position this role in your career, but DON’T make it about benefit to you</a:t>
            </a:r>
          </a:p>
          <a:p>
            <a:r>
              <a:rPr lang="en-US" dirty="0" smtClean="0"/>
              <a:t>Focus on RELEVANT aspects </a:t>
            </a:r>
            <a:r>
              <a:rPr lang="mr-IN" dirty="0" smtClean="0"/>
              <a:t>–</a:t>
            </a:r>
            <a:r>
              <a:rPr lang="en-US" dirty="0" smtClean="0"/>
              <a:t> the results, the outcomes and what counts to them (relationship building, problem solving, meeting deadlines, being flexible)</a:t>
            </a:r>
          </a:p>
          <a:p>
            <a:r>
              <a:rPr lang="en-US" dirty="0" smtClean="0"/>
              <a:t>Keep thinking about what you would say FACE to FACE </a:t>
            </a:r>
            <a:endParaRPr lang="en-US" dirty="0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9048117" y="2330141"/>
            <a:ext cx="2720973" cy="3342305"/>
            <a:chOff x="4910" y="3031"/>
            <a:chExt cx="751" cy="120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rot="18900000">
              <a:off x="4971" y="3080"/>
              <a:ext cx="204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8100000">
              <a:off x="4923" y="3031"/>
              <a:ext cx="312" cy="31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5086" y="3812"/>
              <a:ext cx="288" cy="288"/>
            </a:xfrm>
            <a:prstGeom prst="diamond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16200000" flipH="1">
              <a:off x="5001" y="3577"/>
              <a:ext cx="450" cy="458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flipH="1">
              <a:off x="5110" y="4029"/>
              <a:ext cx="197" cy="20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 rot="8100000">
              <a:off x="4910" y="3360"/>
              <a:ext cx="451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460" y="3833"/>
              <a:ext cx="201" cy="398"/>
            </a:xfrm>
            <a:custGeom>
              <a:avLst/>
              <a:gdLst>
                <a:gd name="T0" fmla="*/ 0 w 201"/>
                <a:gd name="T1" fmla="*/ 0 h 398"/>
                <a:gd name="T2" fmla="*/ 0 w 201"/>
                <a:gd name="T3" fmla="*/ 199 h 398"/>
                <a:gd name="T4" fmla="*/ 200 w 201"/>
                <a:gd name="T5" fmla="*/ 397 h 398"/>
                <a:gd name="T6" fmla="*/ 200 w 201"/>
                <a:gd name="T7" fmla="*/ 196 h 398"/>
                <a:gd name="T8" fmla="*/ 0 w 201"/>
                <a:gd name="T9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398">
                  <a:moveTo>
                    <a:pt x="0" y="0"/>
                  </a:moveTo>
                  <a:lnTo>
                    <a:pt x="0" y="199"/>
                  </a:lnTo>
                  <a:lnTo>
                    <a:pt x="200" y="397"/>
                  </a:lnTo>
                  <a:lnTo>
                    <a:pt x="200" y="196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985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sometimes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career profile</a:t>
            </a:r>
          </a:p>
          <a:p>
            <a:endParaRPr lang="en-US" dirty="0"/>
          </a:p>
          <a:p>
            <a:r>
              <a:rPr lang="en-US" dirty="0" smtClean="0"/>
              <a:t>A skills summary (VERY </a:t>
            </a:r>
            <a:r>
              <a:rPr lang="en-US" dirty="0" err="1" smtClean="0"/>
              <a:t>targetted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Appendices (if something is REALLY critical)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8686801" y="4341813"/>
            <a:ext cx="2666998" cy="1835150"/>
            <a:chOff x="1804" y="2390"/>
            <a:chExt cx="814" cy="604"/>
          </a:xfrm>
          <a:solidFill>
            <a:srgbClr val="00B0F0"/>
          </a:solidFill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415" y="2788"/>
              <a:ext cx="203" cy="206"/>
            </a:xfrm>
            <a:prstGeom prst="rect">
              <a:avLst/>
            </a:prstGeom>
            <a:grpFill/>
            <a:ln w="127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 rot="8100000">
              <a:off x="1913" y="2390"/>
              <a:ext cx="406" cy="406"/>
            </a:xfrm>
            <a:prstGeom prst="rtTriangle">
              <a:avLst/>
            </a:prstGeom>
            <a:grpFill/>
            <a:ln w="127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 rot="10800000">
              <a:off x="1999" y="2588"/>
              <a:ext cx="406" cy="404"/>
            </a:xfrm>
            <a:prstGeom prst="rtTriangle">
              <a:avLst/>
            </a:prstGeom>
            <a:grpFill/>
            <a:ln w="127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 rot="16200000">
              <a:off x="1814" y="2790"/>
              <a:ext cx="198" cy="200"/>
            </a:xfrm>
            <a:prstGeom prst="rtTriangle">
              <a:avLst/>
            </a:prstGeom>
            <a:grpFill/>
            <a:ln w="127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9"/>
            <p:cNvSpPr>
              <a:spLocks noChangeArrowheads="1"/>
            </p:cNvSpPr>
            <p:nvPr/>
          </p:nvSpPr>
          <p:spPr bwMode="auto">
            <a:xfrm rot="5400000" flipH="1">
              <a:off x="2213" y="2788"/>
              <a:ext cx="202" cy="200"/>
            </a:xfrm>
            <a:prstGeom prst="rtTriangle">
              <a:avLst/>
            </a:prstGeom>
            <a:grpFill/>
            <a:ln w="12700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804" y="2577"/>
              <a:ext cx="403" cy="211"/>
            </a:xfrm>
            <a:custGeom>
              <a:avLst/>
              <a:gdLst>
                <a:gd name="T0" fmla="*/ 0 w 403"/>
                <a:gd name="T1" fmla="*/ 0 h 211"/>
                <a:gd name="T2" fmla="*/ 211 w 403"/>
                <a:gd name="T3" fmla="*/ 210 h 211"/>
                <a:gd name="T4" fmla="*/ 402 w 403"/>
                <a:gd name="T5" fmla="*/ 210 h 211"/>
                <a:gd name="T6" fmla="*/ 399 w 403"/>
                <a:gd name="T7" fmla="*/ 208 h 211"/>
                <a:gd name="T8" fmla="*/ 192 w 403"/>
                <a:gd name="T9" fmla="*/ 0 h 211"/>
                <a:gd name="T10" fmla="*/ 186 w 403"/>
                <a:gd name="T11" fmla="*/ 0 h 211"/>
                <a:gd name="T12" fmla="*/ 1 w 403"/>
                <a:gd name="T13" fmla="*/ 0 h 211"/>
                <a:gd name="T14" fmla="*/ 0 w 403"/>
                <a:gd name="T15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3" h="211">
                  <a:moveTo>
                    <a:pt x="0" y="0"/>
                  </a:moveTo>
                  <a:lnTo>
                    <a:pt x="211" y="210"/>
                  </a:lnTo>
                  <a:lnTo>
                    <a:pt x="402" y="210"/>
                  </a:lnTo>
                  <a:lnTo>
                    <a:pt x="399" y="208"/>
                  </a:lnTo>
                  <a:lnTo>
                    <a:pt x="192" y="0"/>
                  </a:lnTo>
                  <a:lnTo>
                    <a:pt x="186" y="0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grpFill/>
            <a:ln w="12700" cap="flat" cmpd="sng">
              <a:solidFill>
                <a:schemeClr val="accent2">
                  <a:lumMod val="75000"/>
                </a:schemeClr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8662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Fifth VITAL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304" y="20037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i="1" dirty="0" smtClean="0"/>
              <a:t>Introduce and position the CV with a letter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1111746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Positions the CV and brings you to life</a:t>
            </a:r>
          </a:p>
          <a:p>
            <a:r>
              <a:rPr lang="en-US" dirty="0" smtClean="0"/>
              <a:t>Your motivation (in the context of their needs) and your value (in the context of their needs)</a:t>
            </a:r>
          </a:p>
          <a:p>
            <a:r>
              <a:rPr lang="en-US" dirty="0" smtClean="0"/>
              <a:t>Not about how great this is for you. NEVER.</a:t>
            </a:r>
          </a:p>
          <a:p>
            <a:r>
              <a:rPr lang="en-US" dirty="0" smtClean="0"/>
              <a:t>Any narrative aspects that don’t fit the CV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76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our visual motif?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 smtClean="0"/>
              <a:t>Tangram</a:t>
            </a:r>
          </a:p>
          <a:p>
            <a:pPr lvl="1"/>
            <a:r>
              <a:rPr lang="en-US" altLang="x-none" dirty="0" smtClean="0"/>
              <a:t>All pieces remain the same</a:t>
            </a:r>
          </a:p>
          <a:p>
            <a:pPr lvl="1"/>
            <a:r>
              <a:rPr lang="en-US" altLang="x-none" dirty="0" smtClean="0"/>
              <a:t>The way they combine and are selected gives us infinite variety…</a:t>
            </a:r>
          </a:p>
          <a:p>
            <a:endParaRPr lang="en-US" dirty="0" smtClean="0"/>
          </a:p>
          <a:p>
            <a:r>
              <a:rPr lang="en-US" dirty="0" smtClean="0"/>
              <a:t>Your CV needs to do the same</a:t>
            </a:r>
          </a:p>
          <a:p>
            <a:pPr lvl="1"/>
            <a:r>
              <a:rPr lang="en-US" dirty="0" smtClean="0"/>
              <a:t>We’re talking about the same content</a:t>
            </a:r>
          </a:p>
          <a:p>
            <a:pPr lvl="1"/>
            <a:r>
              <a:rPr lang="en-US" dirty="0" smtClean="0"/>
              <a:t>We present it in different styles and context</a:t>
            </a:r>
          </a:p>
          <a:p>
            <a:pPr lvl="1"/>
            <a:r>
              <a:rPr lang="en-US" dirty="0" smtClean="0"/>
              <a:t>We draw attention with different emphasis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512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9756" y="-164273"/>
            <a:ext cx="9947495" cy="1325563"/>
          </a:xfrm>
        </p:spPr>
        <p:txBody>
          <a:bodyPr/>
          <a:lstStyle/>
          <a:p>
            <a:r>
              <a:rPr lang="en-US" dirty="0" smtClean="0"/>
              <a:t>Five Key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503237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i="1" dirty="0" smtClean="0"/>
              <a:t>A </a:t>
            </a:r>
            <a:r>
              <a:rPr lang="en-US" sz="3600" i="1" dirty="0"/>
              <a:t>CV is tailored to a specific role and vacancy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/>
              <a:t>Don’t </a:t>
            </a:r>
            <a:r>
              <a:rPr lang="en-US" sz="3600" i="1" dirty="0"/>
              <a:t>be tempted to adapt a CV written for something VERY </a:t>
            </a:r>
            <a:r>
              <a:rPr lang="en-US" sz="3600" i="1" dirty="0" smtClean="0"/>
              <a:t>different </a:t>
            </a:r>
            <a:r>
              <a:rPr lang="mr-IN" sz="3600" i="1" dirty="0"/>
              <a:t>–</a:t>
            </a:r>
            <a:r>
              <a:rPr lang="en-US" sz="3600" i="1" dirty="0"/>
              <a:t> it shows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/>
              <a:t>There </a:t>
            </a:r>
            <a:r>
              <a:rPr lang="en-US" sz="3600" i="1" dirty="0"/>
              <a:t>is no set structure, although there are some norms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/>
              <a:t>Anything </a:t>
            </a:r>
            <a:r>
              <a:rPr lang="en-US" sz="3600" i="1" dirty="0"/>
              <a:t>beyond the second page really needs to justify its existence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/>
              <a:t>Introduce </a:t>
            </a:r>
            <a:r>
              <a:rPr lang="en-US" sz="3600" i="1" dirty="0"/>
              <a:t>and position the CV with a letter</a:t>
            </a:r>
          </a:p>
          <a:p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68254" y="0"/>
            <a:ext cx="1047788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 flipH="1">
            <a:off x="63498" y="-37461"/>
            <a:ext cx="1257300" cy="1863085"/>
            <a:chOff x="4910" y="3031"/>
            <a:chExt cx="751" cy="120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rot="18900000">
              <a:off x="4971" y="3080"/>
              <a:ext cx="204" cy="202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8100000">
              <a:off x="4923" y="3031"/>
              <a:ext cx="312" cy="31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5086" y="3812"/>
              <a:ext cx="288" cy="288"/>
            </a:xfrm>
            <a:prstGeom prst="diamond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16200000" flipH="1">
              <a:off x="5001" y="3577"/>
              <a:ext cx="450" cy="458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flipH="1">
              <a:off x="5110" y="4029"/>
              <a:ext cx="197" cy="20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 rot="8100000">
              <a:off x="4910" y="3360"/>
              <a:ext cx="451" cy="450"/>
            </a:xfrm>
            <a:prstGeom prst="rtTriangle">
              <a:avLst/>
            </a:prstGeom>
            <a:solidFill>
              <a:schemeClr val="tx2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460" y="3833"/>
              <a:ext cx="201" cy="398"/>
            </a:xfrm>
            <a:custGeom>
              <a:avLst/>
              <a:gdLst>
                <a:gd name="T0" fmla="*/ 0 w 201"/>
                <a:gd name="T1" fmla="*/ 0 h 398"/>
                <a:gd name="T2" fmla="*/ 0 w 201"/>
                <a:gd name="T3" fmla="*/ 199 h 398"/>
                <a:gd name="T4" fmla="*/ 200 w 201"/>
                <a:gd name="T5" fmla="*/ 397 h 398"/>
                <a:gd name="T6" fmla="*/ 200 w 201"/>
                <a:gd name="T7" fmla="*/ 196 h 398"/>
                <a:gd name="T8" fmla="*/ 0 w 201"/>
                <a:gd name="T9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" h="398">
                  <a:moveTo>
                    <a:pt x="0" y="0"/>
                  </a:moveTo>
                  <a:lnTo>
                    <a:pt x="0" y="199"/>
                  </a:lnTo>
                  <a:lnTo>
                    <a:pt x="200" y="397"/>
                  </a:lnTo>
                  <a:lnTo>
                    <a:pt x="200" y="196"/>
                  </a:lnTo>
                  <a:lnTo>
                    <a:pt x="0" y="0"/>
                  </a:lnTo>
                </a:path>
              </a:pathLst>
            </a:custGeom>
            <a:solidFill>
              <a:schemeClr val="tx2"/>
            </a:solidFill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19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58775"/>
            <a:ext cx="9947495" cy="1325563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7750"/>
            <a:ext cx="10515600" cy="51292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IAD Website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https://www.ed.ac.uk/institute-academic-development/research-roles/research-only-staff/career-management</a:t>
            </a:r>
            <a:r>
              <a:rPr lang="en-GB" dirty="0" smtClean="0"/>
              <a:t>  &gt; CV advice</a:t>
            </a:r>
          </a:p>
          <a:p>
            <a:endParaRPr lang="en-GB" dirty="0" smtClean="0"/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b="1" dirty="0" smtClean="0"/>
              <a:t>Vitae Researchers’ Portal </a:t>
            </a:r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i="1" dirty="0" smtClean="0">
                <a:hlinkClick r:id="rId3"/>
              </a:rPr>
              <a:t>www.vitae.ac.uk</a:t>
            </a:r>
            <a:r>
              <a:rPr lang="en-GB" altLang="en-US" i="1" dirty="0" smtClean="0"/>
              <a:t> &gt; careers &gt; CV examples</a:t>
            </a:r>
          </a:p>
          <a:p>
            <a:pPr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§"/>
            </a:pPr>
            <a:endParaRPr lang="en-GB" altLang="en-US" b="1" dirty="0" smtClean="0"/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b="1" dirty="0" smtClean="0"/>
              <a:t>Graduate Prospects</a:t>
            </a:r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i="1" dirty="0" smtClean="0">
                <a:hlinkClick r:id="rId4"/>
              </a:rPr>
              <a:t>www.prospects.ac.uk</a:t>
            </a:r>
            <a:r>
              <a:rPr lang="en-GB" altLang="en-US" i="1" dirty="0" smtClean="0"/>
              <a:t> </a:t>
            </a:r>
            <a:r>
              <a:rPr lang="en-US" altLang="en-US" i="1" dirty="0" smtClean="0"/>
              <a:t>&gt;</a:t>
            </a:r>
            <a:r>
              <a:rPr lang="en-GB" altLang="en-US" dirty="0" smtClean="0"/>
              <a:t> </a:t>
            </a:r>
            <a:r>
              <a:rPr lang="en-GB" altLang="en-US" i="1" dirty="0" smtClean="0"/>
              <a:t>Careers advice</a:t>
            </a:r>
            <a:r>
              <a:rPr lang="en-GB" altLang="en-US" dirty="0" smtClean="0"/>
              <a:t> </a:t>
            </a:r>
            <a:r>
              <a:rPr lang="en-GB" altLang="en-US" i="1" dirty="0" smtClean="0"/>
              <a:t>/ CVs and covering letters</a:t>
            </a:r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endParaRPr lang="en-GB" altLang="en-US" i="1" dirty="0" smtClean="0"/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b="1" i="1" dirty="0" smtClean="0"/>
              <a:t>Science</a:t>
            </a:r>
            <a:r>
              <a:rPr lang="en-GB" altLang="en-US" b="1" dirty="0" smtClean="0"/>
              <a:t> (magazine)</a:t>
            </a:r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i="1" dirty="0" smtClean="0">
                <a:hlinkClick r:id="rId5"/>
              </a:rPr>
              <a:t>http://sciencecareers.sciencemag.org</a:t>
            </a:r>
            <a:r>
              <a:rPr lang="en-GB" altLang="en-US" i="1" dirty="0" smtClean="0"/>
              <a:t>  Articles and career resources</a:t>
            </a:r>
          </a:p>
          <a:p>
            <a:pPr>
              <a:lnSpc>
                <a:spcPct val="80000"/>
              </a:lnSpc>
              <a:buClr>
                <a:schemeClr val="folHlink"/>
              </a:buClr>
              <a:buFont typeface="Wingdings" panose="05000000000000000000" pitchFamily="2" charset="2"/>
              <a:buChar char="§"/>
            </a:pPr>
            <a:endParaRPr lang="en-GB" altLang="en-US" i="1" dirty="0" smtClean="0"/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b="1" dirty="0" smtClean="0"/>
              <a:t>Articles and Top Tips</a:t>
            </a:r>
          </a:p>
          <a:p>
            <a:pPr marL="0" indent="0">
              <a:lnSpc>
                <a:spcPct val="80000"/>
              </a:lnSpc>
              <a:buClr>
                <a:schemeClr val="folHlink"/>
              </a:buClr>
              <a:buNone/>
            </a:pPr>
            <a:r>
              <a:rPr lang="en-GB" altLang="en-US" i="1" dirty="0" smtClean="0">
                <a:solidFill>
                  <a:srgbClr val="33CCFF"/>
                </a:solidFill>
                <a:hlinkClick r:id="rId6"/>
              </a:rPr>
              <a:t>www.jobs.ac.uk/careers-advice</a:t>
            </a:r>
            <a:endParaRPr lang="en-GB" altLang="en-US" i="1" dirty="0" smtClean="0">
              <a:solidFill>
                <a:srgbClr val="33CCFF"/>
              </a:solidFill>
            </a:endParaRPr>
          </a:p>
          <a:p>
            <a:pPr algn="ctr">
              <a:lnSpc>
                <a:spcPct val="80000"/>
              </a:lnSpc>
              <a:buClr>
                <a:schemeClr val="folHlink"/>
              </a:buClr>
            </a:pPr>
            <a:endParaRPr lang="en-GB" altLang="en-US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2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VITAL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304" y="200374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i="1" dirty="0" smtClean="0"/>
              <a:t>A CV is tailored to a specific role and vacancy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1557963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520113" cy="4351338"/>
          </a:xfrm>
        </p:spPr>
        <p:txBody>
          <a:bodyPr/>
          <a:lstStyle/>
          <a:p>
            <a:r>
              <a:rPr lang="en-US" dirty="0" smtClean="0"/>
              <a:t>You want the job you’re applying for</a:t>
            </a:r>
          </a:p>
          <a:p>
            <a:endParaRPr lang="en-US" dirty="0"/>
          </a:p>
          <a:p>
            <a:r>
              <a:rPr lang="en-US" dirty="0" smtClean="0"/>
              <a:t>You think your experience is valid and valuable</a:t>
            </a:r>
          </a:p>
          <a:p>
            <a:endParaRPr lang="en-US" dirty="0"/>
          </a:p>
          <a:p>
            <a:r>
              <a:rPr lang="en-US" dirty="0" smtClean="0"/>
              <a:t>You are making a planned transition and have developed the necessary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305" y="500062"/>
            <a:ext cx="9947495" cy="1325563"/>
          </a:xfrm>
        </p:spPr>
        <p:txBody>
          <a:bodyPr/>
          <a:lstStyle/>
          <a:p>
            <a:r>
              <a:rPr lang="en-US" dirty="0" smtClean="0"/>
              <a:t>We start ALWAYS with </a:t>
            </a:r>
            <a:r>
              <a:rPr lang="en-US" smtClean="0"/>
              <a:t>the employer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399"/>
            <a:ext cx="10515600" cy="4119563"/>
          </a:xfrm>
        </p:spPr>
        <p:txBody>
          <a:bodyPr>
            <a:normAutofit/>
          </a:bodyPr>
          <a:lstStyle/>
          <a:p>
            <a:r>
              <a:rPr lang="en-US" dirty="0" smtClean="0"/>
              <a:t>They will tell us what they are looking for through</a:t>
            </a:r>
            <a:r>
              <a:rPr lang="mr-IN" dirty="0" smtClean="0"/>
              <a:t>…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advert</a:t>
            </a:r>
          </a:p>
          <a:p>
            <a:r>
              <a:rPr lang="en-GB" dirty="0" smtClean="0"/>
              <a:t>Their online presence and recruitment literature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858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305" y="500062"/>
            <a:ext cx="9947495" cy="1325563"/>
          </a:xfrm>
        </p:spPr>
        <p:txBody>
          <a:bodyPr/>
          <a:lstStyle/>
          <a:p>
            <a:r>
              <a:rPr lang="en-US" dirty="0" smtClean="0"/>
              <a:t>We start ALWAYS with </a:t>
            </a:r>
            <a:r>
              <a:rPr lang="en-US" smtClean="0"/>
              <a:t>the employer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399"/>
            <a:ext cx="10515600" cy="41195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They will tell us what they are looking for through</a:t>
            </a:r>
            <a:r>
              <a:rPr lang="mr-IN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en-GB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advert</a:t>
            </a:r>
          </a:p>
          <a:p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Their online presence and recruitment literature</a:t>
            </a:r>
          </a:p>
          <a:p>
            <a:endParaRPr lang="en-GB" dirty="0"/>
          </a:p>
          <a:p>
            <a:r>
              <a:rPr lang="en-GB" dirty="0" smtClean="0"/>
              <a:t>Then we find out more by</a:t>
            </a:r>
            <a:r>
              <a:rPr lang="mr-IN" dirty="0" smtClean="0"/>
              <a:t>…</a:t>
            </a:r>
            <a:endParaRPr lang="en-GB" dirty="0" smtClean="0"/>
          </a:p>
          <a:p>
            <a:pPr lvl="1"/>
            <a:r>
              <a:rPr lang="en-GB" sz="3200" dirty="0" smtClean="0"/>
              <a:t>Talking to people</a:t>
            </a:r>
          </a:p>
          <a:p>
            <a:pPr lvl="1"/>
            <a:r>
              <a:rPr lang="en-GB" sz="3200" dirty="0" smtClean="0"/>
              <a:t>Looking at their wider online presence</a:t>
            </a:r>
          </a:p>
          <a:p>
            <a:pPr lvl="1"/>
            <a:r>
              <a:rPr lang="en-GB" sz="3200" dirty="0" smtClean="0"/>
              <a:t>Knowing the role and the sector</a:t>
            </a:r>
          </a:p>
        </p:txBody>
      </p:sp>
    </p:spTree>
    <p:extLst>
      <p:ext uri="{BB962C8B-B14F-4D97-AF65-F5344CB8AC3E}">
        <p14:creationId xmlns:p14="http://schemas.microsoft.com/office/powerpoint/2010/main" val="39494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1707FC24-6981-43D9-B525-C7832BA224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027" y="658157"/>
            <a:ext cx="3476625" cy="36252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For </a:t>
            </a:r>
            <a:r>
              <a:rPr lang="en-US" sz="4800" kern="120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example </a:t>
            </a:r>
            <a:r>
              <a:rPr lang="mr-IN" sz="48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–</a:t>
            </a:r>
            <a:r>
              <a:rPr lang="en-US" sz="48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 well written advert is full of pointers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191" y="-115539"/>
            <a:ext cx="7414054" cy="6858000"/>
          </a:xfrm>
          <a:prstGeom prst="rect">
            <a:avLst/>
          </a:prstGeom>
        </p:spPr>
      </p:pic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616501" y="4042747"/>
            <a:ext cx="890588" cy="2254250"/>
            <a:chOff x="4892" y="2821"/>
            <a:chExt cx="561" cy="142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rot="2700000">
              <a:off x="5037" y="3672"/>
              <a:ext cx="202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13500000">
              <a:off x="5010" y="2900"/>
              <a:ext cx="306" cy="306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rot="13500000">
              <a:off x="4911" y="3568"/>
              <a:ext cx="450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13500000">
              <a:off x="4893" y="3819"/>
              <a:ext cx="200" cy="202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 rot="16200000">
              <a:off x="5004" y="3792"/>
              <a:ext cx="448" cy="450"/>
            </a:xfrm>
            <a:prstGeom prst="rtTriangle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4927" y="2821"/>
              <a:ext cx="205" cy="409"/>
            </a:xfrm>
            <a:custGeom>
              <a:avLst/>
              <a:gdLst>
                <a:gd name="T0" fmla="*/ 0 w 205"/>
                <a:gd name="T1" fmla="*/ 0 h 409"/>
                <a:gd name="T2" fmla="*/ 0 w 205"/>
                <a:gd name="T3" fmla="*/ 205 h 409"/>
                <a:gd name="T4" fmla="*/ 204 w 205"/>
                <a:gd name="T5" fmla="*/ 408 h 409"/>
                <a:gd name="T6" fmla="*/ 204 w 205"/>
                <a:gd name="T7" fmla="*/ 202 h 409"/>
                <a:gd name="T8" fmla="*/ 0 w 205"/>
                <a:gd name="T9" fmla="*/ 0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409">
                  <a:moveTo>
                    <a:pt x="0" y="0"/>
                  </a:moveTo>
                  <a:lnTo>
                    <a:pt x="0" y="205"/>
                  </a:lnTo>
                  <a:lnTo>
                    <a:pt x="204" y="408"/>
                  </a:lnTo>
                  <a:lnTo>
                    <a:pt x="204" y="202"/>
                  </a:lnTo>
                  <a:lnTo>
                    <a:pt x="0" y="0"/>
                  </a:lnTo>
                </a:path>
              </a:pathLst>
            </a:custGeom>
            <a:grpFill/>
            <a:ln w="12700" cap="flat" cmpd="sng">
              <a:solidFill>
                <a:srgbClr val="FFC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4934" y="3263"/>
              <a:ext cx="200" cy="196"/>
            </a:xfrm>
            <a:prstGeom prst="rect">
              <a:avLst/>
            </a:prstGeom>
            <a:grpFill/>
            <a:ln w="12700">
              <a:solidFill>
                <a:srgbClr val="FFC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2115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addition to the information in the advert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25979"/>
            <a:ext cx="7117080" cy="40509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mr-IN" dirty="0" smtClean="0"/>
              <a:t>…</a:t>
            </a:r>
            <a:r>
              <a:rPr lang="en-GB" dirty="0" smtClean="0"/>
              <a:t> we need to anticipate the employer’s mind set as they look at your CV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They might be concerned that your experience isn’t relevant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They might be concerned that you won’t fit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Your CV has to remove these concerns</a:t>
            </a:r>
            <a:endParaRPr lang="en-US" b="1" dirty="0"/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8717281" y="3909534"/>
            <a:ext cx="2636518" cy="2267428"/>
            <a:chOff x="4573" y="3451"/>
            <a:chExt cx="995" cy="794"/>
          </a:xfrm>
          <a:solidFill>
            <a:srgbClr val="92D050"/>
          </a:solidFill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 flipH="1">
              <a:off x="4573" y="3778"/>
              <a:ext cx="205" cy="203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 rot="18900000">
              <a:off x="4704" y="3869"/>
              <a:ext cx="314" cy="312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 rot="13500000">
              <a:off x="4783" y="3455"/>
              <a:ext cx="470" cy="461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4777" y="3583"/>
              <a:ext cx="204" cy="202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 rot="13500000" flipH="1">
              <a:off x="5118" y="3786"/>
              <a:ext cx="450" cy="450"/>
            </a:xfrm>
            <a:prstGeom prst="rtTriangle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4869" y="4026"/>
              <a:ext cx="414" cy="219"/>
            </a:xfrm>
            <a:custGeom>
              <a:avLst/>
              <a:gdLst>
                <a:gd name="T0" fmla="*/ 0 w 414"/>
                <a:gd name="T1" fmla="*/ 218 h 219"/>
                <a:gd name="T2" fmla="*/ 207 w 414"/>
                <a:gd name="T3" fmla="*/ 217 h 219"/>
                <a:gd name="T4" fmla="*/ 413 w 414"/>
                <a:gd name="T5" fmla="*/ 0 h 219"/>
                <a:gd name="T6" fmla="*/ 203 w 414"/>
                <a:gd name="T7" fmla="*/ 0 h 219"/>
                <a:gd name="T8" fmla="*/ 0 w 414"/>
                <a:gd name="T9" fmla="*/ 218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19">
                  <a:moveTo>
                    <a:pt x="0" y="218"/>
                  </a:moveTo>
                  <a:lnTo>
                    <a:pt x="207" y="217"/>
                  </a:lnTo>
                  <a:lnTo>
                    <a:pt x="413" y="0"/>
                  </a:lnTo>
                  <a:lnTo>
                    <a:pt x="203" y="0"/>
                  </a:lnTo>
                  <a:lnTo>
                    <a:pt x="0" y="218"/>
                  </a:lnTo>
                </a:path>
              </a:pathLst>
            </a:custGeom>
            <a:grpFill/>
            <a:ln w="127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784" y="3785"/>
              <a:ext cx="200" cy="196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4256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940</Words>
  <Application>Microsoft Macintosh PowerPoint</Application>
  <PresentationFormat>Widescreen</PresentationFormat>
  <Paragraphs>156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Calibri Light</vt:lpstr>
      <vt:lpstr>Helvetica Neue Light</vt:lpstr>
      <vt:lpstr>Helvetica Neue Thin</vt:lpstr>
      <vt:lpstr>Mangal</vt:lpstr>
      <vt:lpstr>News Gothic MT</vt:lpstr>
      <vt:lpstr>Rockwell</vt:lpstr>
      <vt:lpstr>Wingdings</vt:lpstr>
      <vt:lpstr>Office Theme</vt:lpstr>
      <vt:lpstr>CVs for Non-Academic Jobs</vt:lpstr>
      <vt:lpstr>Key Content</vt:lpstr>
      <vt:lpstr>Why our visual motif?</vt:lpstr>
      <vt:lpstr>First VITAL message</vt:lpstr>
      <vt:lpstr>A few assumptions</vt:lpstr>
      <vt:lpstr>We start ALWAYS with the employer</vt:lpstr>
      <vt:lpstr>We start ALWAYS with the employer</vt:lpstr>
      <vt:lpstr>For example – a well written advert is full of pointers</vt:lpstr>
      <vt:lpstr>In addition to the information in the advert</vt:lpstr>
      <vt:lpstr>A special note about bias</vt:lpstr>
      <vt:lpstr>Although every vacancy is unique…</vt:lpstr>
      <vt:lpstr>So we use the advert</vt:lpstr>
      <vt:lpstr>Second VITAL message</vt:lpstr>
      <vt:lpstr>ONLY NOW do we blow the dust off our CV</vt:lpstr>
      <vt:lpstr>Getting ready to write the CV</vt:lpstr>
      <vt:lpstr>PowerPoint Presentation</vt:lpstr>
      <vt:lpstr>PowerPoint Presentation</vt:lpstr>
      <vt:lpstr>We’ve got our constituent parts… time to think about structure and format</vt:lpstr>
      <vt:lpstr>Third VITAL message</vt:lpstr>
      <vt:lpstr>Structure the CV</vt:lpstr>
      <vt:lpstr>Headings for this employer?</vt:lpstr>
      <vt:lpstr>Format the CV</vt:lpstr>
      <vt:lpstr>Fourth VITAL message</vt:lpstr>
      <vt:lpstr>Control the CV</vt:lpstr>
      <vt:lpstr>Why no examples?</vt:lpstr>
      <vt:lpstr>Present Yourself as a Future Asset</vt:lpstr>
      <vt:lpstr>Useful sometimes</vt:lpstr>
      <vt:lpstr>Fifth VITAL message</vt:lpstr>
      <vt:lpstr>The letter</vt:lpstr>
      <vt:lpstr>Five Key Messages</vt:lpstr>
      <vt:lpstr>Resources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Shinton</dc:creator>
  <cp:lastModifiedBy>Sara Shinton</cp:lastModifiedBy>
  <cp:revision>15</cp:revision>
  <dcterms:created xsi:type="dcterms:W3CDTF">2020-05-26T12:27:57Z</dcterms:created>
  <dcterms:modified xsi:type="dcterms:W3CDTF">2020-05-27T12:54:10Z</dcterms:modified>
</cp:coreProperties>
</file>